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7" r:id="rId2"/>
    <p:sldId id="271" r:id="rId3"/>
    <p:sldId id="269" r:id="rId4"/>
    <p:sldId id="270" r:id="rId5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E5D6"/>
    <a:srgbClr val="333F50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김 윤정" userId="5bd87f86e29071e8" providerId="LiveId" clId="{54CF1144-96EE-44BC-8F03-F072344D5FBA}"/>
    <pc:docChg chg="modSld">
      <pc:chgData name="김 윤정" userId="5bd87f86e29071e8" providerId="LiveId" clId="{54CF1144-96EE-44BC-8F03-F072344D5FBA}" dt="2021-01-05T08:10:38.043" v="42" actId="20577"/>
      <pc:docMkLst>
        <pc:docMk/>
      </pc:docMkLst>
      <pc:sldChg chg="modSp mod">
        <pc:chgData name="김 윤정" userId="5bd87f86e29071e8" providerId="LiveId" clId="{54CF1144-96EE-44BC-8F03-F072344D5FBA}" dt="2021-01-05T08:10:38.043" v="42" actId="20577"/>
        <pc:sldMkLst>
          <pc:docMk/>
          <pc:sldMk cId="4235349622" sldId="267"/>
        </pc:sldMkLst>
        <pc:spChg chg="mod">
          <ac:chgData name="김 윤정" userId="5bd87f86e29071e8" providerId="LiveId" clId="{54CF1144-96EE-44BC-8F03-F072344D5FBA}" dt="2021-01-05T08:10:38.043" v="42" actId="20577"/>
          <ac:spMkLst>
            <pc:docMk/>
            <pc:sldMk cId="4235349622" sldId="267"/>
            <ac:spMk id="26" creationId="{BC745E13-4FB3-4CEA-9133-B5CC849A644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ED03E-922F-435B-89B4-C4C561CBFCA1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3E687-81A2-4D2C-9743-E918B5FA81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3146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32C9B2-D4BD-495B-A822-D5EDC45B0E26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0185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3145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94527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90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3328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920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28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9613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444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671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933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157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DA4A-01E4-4A7A-9A7C-04F2DB81919D}" type="datetimeFigureOut">
              <a:rPr lang="ko-KR" altLang="en-US" smtClean="0"/>
              <a:t>2022-09-08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A2AF1A-5AE2-479F-8609-EDF1A4D8ED5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8498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10"/>
          <p:cNvSpPr txBox="1"/>
          <p:nvPr/>
        </p:nvSpPr>
        <p:spPr>
          <a:xfrm>
            <a:off x="364812" y="818391"/>
            <a:ext cx="149612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sz="1400" b="1" dirty="0">
                <a:latin typeface="맑은 고딕"/>
                <a:cs typeface="맑은 고딕"/>
              </a:rPr>
              <a:t> Building Image </a:t>
            </a:r>
            <a:endParaRPr sz="1400" dirty="0">
              <a:latin typeface="맑은 고딕"/>
              <a:cs typeface="맑은 고딕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 flipV="1">
            <a:off x="364812" y="1075844"/>
            <a:ext cx="4032448" cy="1257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4" name="object 32"/>
          <p:cNvSpPr txBox="1"/>
          <p:nvPr/>
        </p:nvSpPr>
        <p:spPr>
          <a:xfrm>
            <a:off x="4685801" y="818391"/>
            <a:ext cx="1610935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altLang="ko-KR" sz="1400" b="1" spc="-5" dirty="0">
                <a:latin typeface="맑은 고딕"/>
                <a:cs typeface="맑은 고딕"/>
              </a:rPr>
              <a:t> Information</a:t>
            </a:r>
            <a:endParaRPr lang="en-US" altLang="ko-KR" sz="1400" dirty="0">
              <a:latin typeface="맑은 고딕"/>
              <a:cs typeface="맑은 고딕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4675312" y="1064470"/>
            <a:ext cx="3960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0" name="직사각형 29"/>
          <p:cNvSpPr/>
          <p:nvPr/>
        </p:nvSpPr>
        <p:spPr>
          <a:xfrm>
            <a:off x="350602" y="590624"/>
            <a:ext cx="8064896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31" name="object 32"/>
          <p:cNvSpPr txBox="1"/>
          <p:nvPr/>
        </p:nvSpPr>
        <p:spPr>
          <a:xfrm>
            <a:off x="439354" y="5037159"/>
            <a:ext cx="1422838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sz="1400" b="1" dirty="0">
                <a:latin typeface="맑은 고딕"/>
                <a:cs typeface="맑은 고딕"/>
              </a:rPr>
              <a:t> </a:t>
            </a:r>
            <a:r>
              <a:rPr lang="en-US" sz="1400" b="1" spc="-5" dirty="0">
                <a:latin typeface="맑은 고딕"/>
                <a:cs typeface="맑은 고딕"/>
              </a:rPr>
              <a:t>Conditions</a:t>
            </a:r>
            <a:endParaRPr sz="1400" dirty="0">
              <a:latin typeface="맑은 고딕"/>
              <a:cs typeface="맑은 고딕"/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434337" y="5334194"/>
            <a:ext cx="3962923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TextBox 43"/>
          <p:cNvSpPr txBox="1">
            <a:spLocks noChangeArrowheads="1"/>
          </p:cNvSpPr>
          <p:nvPr/>
        </p:nvSpPr>
        <p:spPr bwMode="auto">
          <a:xfrm>
            <a:off x="294938" y="77074"/>
            <a:ext cx="45554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 err="1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북성동</a:t>
            </a:r>
            <a:r>
              <a:rPr lang="en-US" altLang="ko-KR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2</a:t>
            </a:r>
            <a:r>
              <a:rPr lang="ko-KR" altLang="en-US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가 </a:t>
            </a:r>
            <a:r>
              <a:rPr lang="en-US" altLang="ko-KR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12-32</a:t>
            </a:r>
            <a:endParaRPr lang="en-US" altLang="ko-KR" sz="1200" b="1" dirty="0">
              <a:gradFill>
                <a:gsLst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  <a:effectLst>
                <a:innerShdw blurRad="114300">
                  <a:prstClr val="black"/>
                </a:innerShdw>
              </a:effectLst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1AF9B8E7-4885-45F6-B772-14A617994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4573" y="16246"/>
            <a:ext cx="783511" cy="1108000"/>
          </a:xfrm>
          <a:prstGeom prst="rect">
            <a:avLst/>
          </a:prstGeom>
        </p:spPr>
      </p:pic>
      <p:sp>
        <p:nvSpPr>
          <p:cNvPr id="26" name="직사각형 25">
            <a:extLst>
              <a:ext uri="{FF2B5EF4-FFF2-40B4-BE49-F238E27FC236}">
                <a16:creationId xmlns:a16="http://schemas.microsoft.com/office/drawing/2014/main" id="{BC745E13-4FB3-4CEA-9133-B5CC849A644F}"/>
              </a:ext>
            </a:extLst>
          </p:cNvPr>
          <p:cNvSpPr/>
          <p:nvPr/>
        </p:nvSpPr>
        <p:spPr>
          <a:xfrm>
            <a:off x="4572000" y="89187"/>
            <a:ext cx="36004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ko-KR" altLang="en-US" sz="900" b="1" dirty="0">
                <a:solidFill>
                  <a:prstClr val="black"/>
                </a:solidFill>
              </a:rPr>
              <a:t>서울특별시 강남구 테헤란로</a:t>
            </a:r>
            <a:r>
              <a:rPr lang="en-US" altLang="ko-KR" sz="900" b="1" dirty="0">
                <a:solidFill>
                  <a:prstClr val="black"/>
                </a:solidFill>
              </a:rPr>
              <a:t>103</a:t>
            </a:r>
            <a:r>
              <a:rPr lang="ko-KR" altLang="en-US" sz="900" b="1" dirty="0">
                <a:solidFill>
                  <a:prstClr val="black"/>
                </a:solidFill>
              </a:rPr>
              <a:t>길</a:t>
            </a:r>
            <a:r>
              <a:rPr lang="en-US" altLang="ko-KR" sz="900" b="1" dirty="0">
                <a:solidFill>
                  <a:prstClr val="black"/>
                </a:solidFill>
              </a:rPr>
              <a:t>8-10, 4</a:t>
            </a:r>
            <a:r>
              <a:rPr lang="ko-KR" altLang="en-US" sz="900" b="1" dirty="0">
                <a:solidFill>
                  <a:prstClr val="black"/>
                </a:solidFill>
              </a:rPr>
              <a:t>층 </a:t>
            </a:r>
            <a:r>
              <a:rPr lang="en-US" altLang="ko-KR" sz="900" b="1" dirty="0">
                <a:solidFill>
                  <a:prstClr val="black"/>
                </a:solidFill>
              </a:rPr>
              <a:t>(</a:t>
            </a:r>
            <a:r>
              <a:rPr lang="ko-KR" altLang="en-US" sz="900" b="1" dirty="0">
                <a:solidFill>
                  <a:prstClr val="black"/>
                </a:solidFill>
              </a:rPr>
              <a:t>삼성동 </a:t>
            </a:r>
            <a:r>
              <a:rPr lang="en-US" altLang="ko-KR" sz="900" b="1" dirty="0">
                <a:solidFill>
                  <a:prstClr val="black"/>
                </a:solidFill>
              </a:rPr>
              <a:t>169-25)</a:t>
            </a:r>
          </a:p>
          <a:p>
            <a:pPr lvl="0" algn="r"/>
            <a:r>
              <a:rPr lang="en-US" altLang="ko-KR" sz="900" b="1" dirty="0">
                <a:solidFill>
                  <a:prstClr val="black"/>
                </a:solidFill>
              </a:rPr>
              <a:t>TEL: 02-555-0392  / Fax: 02-2051-0885 </a:t>
            </a:r>
          </a:p>
          <a:p>
            <a:pPr lvl="0" algn="r"/>
            <a:r>
              <a:rPr lang="en-US" altLang="ko-KR" sz="900" b="1" dirty="0">
                <a:solidFill>
                  <a:prstClr val="black"/>
                </a:solidFill>
              </a:rPr>
              <a:t>Contact </a:t>
            </a:r>
            <a:r>
              <a:rPr lang="ko-KR" altLang="en-US" sz="900" b="1" dirty="0">
                <a:solidFill>
                  <a:prstClr val="black"/>
                </a:solidFill>
              </a:rPr>
              <a:t>이정호 과장  </a:t>
            </a:r>
            <a:r>
              <a:rPr lang="en-US" altLang="ko-KR" sz="900" b="1" dirty="0">
                <a:solidFill>
                  <a:prstClr val="black"/>
                </a:solidFill>
              </a:rPr>
              <a:t>HP: 010-9049-4508</a:t>
            </a:r>
            <a:endParaRPr lang="ko-KR" altLang="en-US" sz="9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665971"/>
              </p:ext>
            </p:extLst>
          </p:nvPr>
        </p:nvGraphicFramePr>
        <p:xfrm>
          <a:off x="4688968" y="1136441"/>
          <a:ext cx="4140000" cy="3616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7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2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/>
                        <a:t>소재지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인천광역시 중구 </a:t>
                      </a:r>
                      <a:r>
                        <a:rPr lang="ko-KR" altLang="en-US" sz="1050" b="0" dirty="0" err="1">
                          <a:solidFill>
                            <a:schemeClr val="tx1"/>
                          </a:solidFill>
                        </a:rPr>
                        <a:t>북성동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가 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12-32</a:t>
                      </a:r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지역</a:t>
                      </a:r>
                      <a:r>
                        <a:rPr lang="en-US" altLang="ko-KR" sz="1050" b="1" dirty="0">
                          <a:solidFill>
                            <a:schemeClr val="bg1"/>
                          </a:solidFill>
                        </a:rPr>
                        <a:t>·</a:t>
                      </a:r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지구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제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050" b="0" dirty="0" err="1">
                          <a:solidFill>
                            <a:schemeClr val="tx1"/>
                          </a:solidFill>
                        </a:rPr>
                        <a:t>종일반주거지역</a:t>
                      </a:r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규모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지상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층 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지하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층</a:t>
                      </a:r>
                      <a:endParaRPr lang="en-US" altLang="ko-KR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대지면적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1" dirty="0">
                          <a:solidFill>
                            <a:schemeClr val="tx1"/>
                          </a:solidFill>
                        </a:rPr>
                        <a:t>216.5</a:t>
                      </a:r>
                      <a:r>
                        <a:rPr lang="ko-KR" altLang="en-US" sz="1050" b="1" dirty="0">
                          <a:solidFill>
                            <a:schemeClr val="tx1"/>
                          </a:solidFill>
                        </a:rPr>
                        <a:t>㎡  </a:t>
                      </a:r>
                      <a:r>
                        <a:rPr lang="en-US" altLang="ko-KR" sz="1050" b="1" dirty="0">
                          <a:solidFill>
                            <a:srgbClr val="FF0000"/>
                          </a:solidFill>
                        </a:rPr>
                        <a:t>(65.49</a:t>
                      </a:r>
                      <a:r>
                        <a:rPr lang="ko-KR" altLang="en-US" sz="1050" b="1" dirty="0">
                          <a:solidFill>
                            <a:srgbClr val="FF0000"/>
                          </a:solidFill>
                        </a:rPr>
                        <a:t>평</a:t>
                      </a:r>
                      <a:r>
                        <a:rPr lang="en-US" altLang="ko-KR" sz="1050" b="1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건축면적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1" dirty="0">
                          <a:solidFill>
                            <a:schemeClr val="tx1"/>
                          </a:solidFill>
                        </a:rPr>
                        <a:t>198.12</a:t>
                      </a:r>
                      <a:r>
                        <a:rPr lang="ko-KR" altLang="en-US" sz="1050" b="1" dirty="0">
                          <a:solidFill>
                            <a:schemeClr val="tx1"/>
                          </a:solidFill>
                        </a:rPr>
                        <a:t>㎡  </a:t>
                      </a:r>
                      <a:r>
                        <a:rPr lang="en-US" altLang="ko-KR" sz="1050" b="1" dirty="0">
                          <a:solidFill>
                            <a:srgbClr val="FF0000"/>
                          </a:solidFill>
                        </a:rPr>
                        <a:t>(59.93</a:t>
                      </a:r>
                      <a:r>
                        <a:rPr lang="ko-KR" altLang="en-US" sz="1050" b="1" dirty="0">
                          <a:solidFill>
                            <a:srgbClr val="FF0000"/>
                          </a:solidFill>
                        </a:rPr>
                        <a:t>평</a:t>
                      </a:r>
                      <a:r>
                        <a:rPr lang="en-US" altLang="ko-KR" sz="1050" b="1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연면적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1" dirty="0">
                          <a:solidFill>
                            <a:schemeClr val="tx1"/>
                          </a:solidFill>
                        </a:rPr>
                        <a:t>1,015.26</a:t>
                      </a:r>
                      <a:r>
                        <a:rPr lang="ko-KR" altLang="en-US" sz="1050" b="1" dirty="0">
                          <a:solidFill>
                            <a:schemeClr val="tx1"/>
                          </a:solidFill>
                        </a:rPr>
                        <a:t>㎡  </a:t>
                      </a:r>
                      <a:r>
                        <a:rPr lang="en-US" altLang="ko-KR" sz="1050" b="1" dirty="0">
                          <a:solidFill>
                            <a:srgbClr val="FF0000"/>
                          </a:solidFill>
                        </a:rPr>
                        <a:t>(307.11</a:t>
                      </a:r>
                      <a:r>
                        <a:rPr lang="ko-KR" altLang="en-US" sz="1050" b="1" dirty="0">
                          <a:solidFill>
                            <a:srgbClr val="FF0000"/>
                          </a:solidFill>
                        </a:rPr>
                        <a:t>평</a:t>
                      </a:r>
                      <a:r>
                        <a:rPr lang="en-US" altLang="ko-KR" sz="1050" b="1" dirty="0">
                          <a:solidFill>
                            <a:srgbClr val="FF0000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공시지가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2,753,000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원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㎡  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(9,100,867/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평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주용도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제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050" b="0" dirty="0" err="1">
                          <a:solidFill>
                            <a:schemeClr val="tx1"/>
                          </a:solidFill>
                        </a:rPr>
                        <a:t>종근린생활시설</a:t>
                      </a:r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구조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철근콘크리트구조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건폐율</a:t>
                      </a:r>
                      <a:r>
                        <a:rPr lang="en-US" altLang="ko-KR" sz="1050" b="1" dirty="0">
                          <a:solidFill>
                            <a:schemeClr val="bg1"/>
                          </a:solidFill>
                        </a:rPr>
                        <a:t>/</a:t>
                      </a:r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용적률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91.56% / 445.12%</a:t>
                      </a:r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주차대수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대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승강기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대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821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050" b="1" dirty="0">
                          <a:solidFill>
                            <a:schemeClr val="bg1"/>
                          </a:solidFill>
                        </a:rPr>
                        <a:t>사용승인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1970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년 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월 </a:t>
                      </a:r>
                      <a:r>
                        <a:rPr lang="en-US" altLang="ko-KR" sz="1050" b="0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ko-KR" altLang="en-US" sz="1050" b="0" dirty="0">
                          <a:solidFill>
                            <a:schemeClr val="tx1"/>
                          </a:solidFill>
                        </a:rPr>
                        <a:t>일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854526"/>
              </p:ext>
            </p:extLst>
          </p:nvPr>
        </p:nvGraphicFramePr>
        <p:xfrm>
          <a:off x="4697532" y="5131383"/>
          <a:ext cx="4104000" cy="1635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5291">
                <a:tc gridSpan="4"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Rental &amp; Price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기준일자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: 2020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년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12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월 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17</a:t>
                      </a:r>
                      <a:r>
                        <a:rPr lang="ko-KR" altLang="en-US" sz="1200" b="1" dirty="0">
                          <a:solidFill>
                            <a:schemeClr val="tx1"/>
                          </a:solidFill>
                        </a:rPr>
                        <a:t>일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BE5D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05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67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보증금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추후 확인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bg1"/>
                          </a:solidFill>
                        </a:rPr>
                        <a:t>매매가</a:t>
                      </a:r>
                      <a:r>
                        <a:rPr lang="en-US" altLang="ko-KR" sz="1100" b="0" dirty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1100" b="0" dirty="0">
                          <a:solidFill>
                            <a:schemeClr val="bg1"/>
                          </a:solidFill>
                        </a:rPr>
                        <a:t>수익률</a:t>
                      </a:r>
                      <a:r>
                        <a:rPr lang="en-US" altLang="ko-KR" sz="1100" b="0" dirty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17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억원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67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임대료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추후 확인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bg1"/>
                          </a:solidFill>
                        </a:rPr>
                        <a:t>토지 및 건물 </a:t>
                      </a:r>
                      <a:endParaRPr lang="en-US" altLang="ko-KR" sz="1100" b="0" dirty="0">
                        <a:solidFill>
                          <a:schemeClr val="bg1"/>
                        </a:solidFill>
                      </a:endParaRPr>
                    </a:p>
                    <a:p>
                      <a:pPr latinLnBrk="1"/>
                      <a:r>
                        <a:rPr lang="ko-KR" altLang="en-US" sz="1100" b="0" dirty="0" err="1">
                          <a:solidFill>
                            <a:schemeClr val="bg1"/>
                          </a:solidFill>
                        </a:rPr>
                        <a:t>평단가</a:t>
                      </a:r>
                      <a:endParaRPr lang="en-US" altLang="ko-K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25,958,000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원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  <a:p>
                      <a:pPr latinLnBrk="1"/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평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67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관리비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추후 확인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67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100" b="1" dirty="0">
                          <a:solidFill>
                            <a:schemeClr val="bg1"/>
                          </a:solidFill>
                        </a:rPr>
                        <a:t>명도</a:t>
                      </a:r>
                    </a:p>
                  </a:txBody>
                  <a:tcPr anchor="ctr">
                    <a:solidFill>
                      <a:srgbClr val="333F50"/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협의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en-US" altLang="ko-KR" sz="1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710541"/>
              </p:ext>
            </p:extLst>
          </p:nvPr>
        </p:nvGraphicFramePr>
        <p:xfrm>
          <a:off x="431745" y="5382263"/>
          <a:ext cx="3950480" cy="129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764"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호선 인천역 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도보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분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 건너편 대로변에 위치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764"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인천의 대표 </a:t>
                      </a:r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</a:rPr>
                        <a:t>랜드마크인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 차이나타운 입구에서 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30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미터</a:t>
                      </a:r>
                      <a:r>
                        <a:rPr lang="ko-KR" altLang="en-US" sz="1100" b="0" baseline="0" dirty="0">
                          <a:solidFill>
                            <a:schemeClr val="tx1"/>
                          </a:solidFill>
                        </a:rPr>
                        <a:t> 거리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764"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건폐율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용적률</a:t>
                      </a:r>
                      <a:r>
                        <a:rPr lang="ko-KR" altLang="en-US" sz="1100" b="0" baseline="0" dirty="0">
                          <a:solidFill>
                            <a:schemeClr val="tx1"/>
                          </a:solidFill>
                        </a:rPr>
                        <a:t> 초과 혜택 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764">
                <a:tc>
                  <a:txBody>
                    <a:bodyPr/>
                    <a:lstStyle/>
                    <a:p>
                      <a:pPr marL="0" indent="0" latinLnBrk="1">
                        <a:buFont typeface="Arial" panose="020B0604020202020204" pitchFamily="34" charset="0"/>
                        <a:buNone/>
                      </a:pP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     자유공원주변지역 지구단위계획 건폐율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60%,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 용적률</a:t>
                      </a:r>
                      <a:r>
                        <a:rPr lang="en-US" altLang="ko-KR" sz="1100" b="0" dirty="0">
                          <a:solidFill>
                            <a:schemeClr val="tx1"/>
                          </a:solidFill>
                        </a:rPr>
                        <a:t>200%</a:t>
                      </a: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764">
                <a:tc>
                  <a:txBody>
                    <a:bodyPr/>
                    <a:lstStyle/>
                    <a:p>
                      <a:pPr marL="171450" indent="-171450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100" b="0" dirty="0" err="1">
                          <a:solidFill>
                            <a:schemeClr val="tx1"/>
                          </a:solidFill>
                        </a:rPr>
                        <a:t>리모델링</a:t>
                      </a:r>
                      <a:r>
                        <a:rPr lang="ko-KR" altLang="en-US" sz="1100" b="0" dirty="0">
                          <a:solidFill>
                            <a:schemeClr val="tx1"/>
                          </a:solidFill>
                        </a:rPr>
                        <a:t> 통한 건축물 기능 개선 및 고수익 실현 가능</a:t>
                      </a:r>
                      <a:endParaRPr lang="en-US" altLang="ko-KR" sz="11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09" r="33694"/>
          <a:stretch/>
        </p:blipFill>
        <p:spPr>
          <a:xfrm>
            <a:off x="411892" y="1135792"/>
            <a:ext cx="3937886" cy="3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4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66EC64B-23D7-C4DE-E451-2E50B2E86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89" y="1135782"/>
            <a:ext cx="8171849" cy="543806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B73475AD-3C02-6CF0-A5AA-C44ACD28DC7C}"/>
              </a:ext>
            </a:extLst>
          </p:cNvPr>
          <p:cNvSpPr/>
          <p:nvPr/>
        </p:nvSpPr>
        <p:spPr>
          <a:xfrm>
            <a:off x="367828" y="801984"/>
            <a:ext cx="8460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200" b="1" dirty="0">
              <a:solidFill>
                <a:schemeClr val="bg1"/>
              </a:solidFill>
            </a:endParaRPr>
          </a:p>
        </p:txBody>
      </p:sp>
      <p:pic>
        <p:nvPicPr>
          <p:cNvPr id="7" name="내용 개체 틀 7" descr="텍스트이(가) 표시된 사진&#10;&#10;자동 생성된 설명">
            <a:extLst>
              <a:ext uri="{FF2B5EF4-FFF2-40B4-BE49-F238E27FC236}">
                <a16:creationId xmlns:a16="http://schemas.microsoft.com/office/drawing/2014/main" id="{CAF8636F-EC4B-81DC-6FBA-2F89961EA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94" y="199841"/>
            <a:ext cx="1663700" cy="476250"/>
          </a:xfrm>
          <a:prstGeom prst="rect">
            <a:avLst/>
          </a:prstGeom>
        </p:spPr>
      </p:pic>
      <p:sp>
        <p:nvSpPr>
          <p:cNvPr id="9" name="TextBox 43">
            <a:extLst>
              <a:ext uri="{FF2B5EF4-FFF2-40B4-BE49-F238E27FC236}">
                <a16:creationId xmlns:a16="http://schemas.microsoft.com/office/drawing/2014/main" id="{331FDF08-8A8D-0564-46A1-5709FF529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062" y="288897"/>
            <a:ext cx="45554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 </a:t>
            </a:r>
            <a:r>
              <a:rPr lang="ko-KR" altLang="en-US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교통</a:t>
            </a:r>
            <a:endParaRPr lang="en-US" altLang="ko-KR" sz="2400" b="1" dirty="0">
              <a:gradFill>
                <a:gsLst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  <a:effectLst>
                <a:innerShdw blurRad="114300">
                  <a:prstClr val="black"/>
                </a:innerShdw>
              </a:effectLst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51798B3-A131-60FB-98FB-90FDB0C1B362}"/>
              </a:ext>
            </a:extLst>
          </p:cNvPr>
          <p:cNvSpPr/>
          <p:nvPr/>
        </p:nvSpPr>
        <p:spPr>
          <a:xfrm>
            <a:off x="367828" y="980728"/>
            <a:ext cx="8460000" cy="5752644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정육면체 12">
            <a:extLst>
              <a:ext uri="{FF2B5EF4-FFF2-40B4-BE49-F238E27FC236}">
                <a16:creationId xmlns:a16="http://schemas.microsoft.com/office/drawing/2014/main" id="{EEA9A3D3-499F-6197-C9E9-255F007935BC}"/>
              </a:ext>
            </a:extLst>
          </p:cNvPr>
          <p:cNvSpPr/>
          <p:nvPr/>
        </p:nvSpPr>
        <p:spPr>
          <a:xfrm>
            <a:off x="5814978" y="3649681"/>
            <a:ext cx="171935" cy="402555"/>
          </a:xfrm>
          <a:prstGeom prst="cube">
            <a:avLst/>
          </a:prstGeom>
          <a:solidFill>
            <a:srgbClr val="FF0000">
              <a:alpha val="5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A230D8B-E682-C143-837E-03BAB1EF07C0}"/>
              </a:ext>
            </a:extLst>
          </p:cNvPr>
          <p:cNvSpPr/>
          <p:nvPr/>
        </p:nvSpPr>
        <p:spPr>
          <a:xfrm>
            <a:off x="6868944" y="3429000"/>
            <a:ext cx="914400" cy="38036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/>
              <a:t>초역세권</a:t>
            </a:r>
            <a:endParaRPr lang="ko-KR" altLang="en-US" sz="1400" b="1" dirty="0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542BF697-793C-B5EB-8047-100D43B56B9F}"/>
              </a:ext>
            </a:extLst>
          </p:cNvPr>
          <p:cNvSpPr/>
          <p:nvPr/>
        </p:nvSpPr>
        <p:spPr>
          <a:xfrm>
            <a:off x="6102416" y="3660173"/>
            <a:ext cx="827773" cy="182880"/>
          </a:xfrm>
          <a:custGeom>
            <a:avLst/>
            <a:gdLst>
              <a:gd name="connsiteX0" fmla="*/ 827773 w 827773"/>
              <a:gd name="connsiteY0" fmla="*/ 0 h 182880"/>
              <a:gd name="connsiteX1" fmla="*/ 0 w 827773"/>
              <a:gd name="connsiteY1" fmla="*/ 182880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7773" h="182880">
                <a:moveTo>
                  <a:pt x="827773" y="0"/>
                </a:moveTo>
                <a:lnTo>
                  <a:pt x="0" y="182880"/>
                </a:lnTo>
              </a:path>
            </a:pathLst>
          </a:custGeom>
          <a:noFill/>
          <a:ln w="28575">
            <a:solidFill>
              <a:schemeClr val="accent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341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3">
            <a:extLst>
              <a:ext uri="{FF2B5EF4-FFF2-40B4-BE49-F238E27FC236}">
                <a16:creationId xmlns:a16="http://schemas.microsoft.com/office/drawing/2014/main" id="{4169175B-C691-F2A3-3566-7216B4C69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062" y="288897"/>
            <a:ext cx="45554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 </a:t>
            </a:r>
            <a:r>
              <a:rPr lang="ko-KR" altLang="en-US" sz="2400" b="1" dirty="0">
                <a:gradFill>
                  <a:gsLst>
                    <a:gs pos="58000">
                      <a:schemeClr val="tx1">
                        <a:lumMod val="85000"/>
                        <a:lumOff val="1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임대료 현황 및 예상</a:t>
            </a:r>
            <a:endParaRPr lang="en-US" altLang="ko-KR" sz="2400" b="1" dirty="0">
              <a:gradFill>
                <a:gsLst>
                  <a:gs pos="5800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5400000" scaled="1"/>
              </a:gradFill>
              <a:effectLst>
                <a:innerShdw blurRad="114300">
                  <a:prstClr val="black"/>
                </a:innerShdw>
              </a:effectLst>
            </a:endParaRPr>
          </a:p>
        </p:txBody>
      </p:sp>
      <p:pic>
        <p:nvPicPr>
          <p:cNvPr id="7" name="내용 개체 틀 7" descr="텍스트이(가) 표시된 사진&#10;&#10;자동 생성된 설명">
            <a:extLst>
              <a:ext uri="{FF2B5EF4-FFF2-40B4-BE49-F238E27FC236}">
                <a16:creationId xmlns:a16="http://schemas.microsoft.com/office/drawing/2014/main" id="{23CD31A0-E105-9553-6A18-440672A72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94" y="199841"/>
            <a:ext cx="1663700" cy="476250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0BFF5998-1D69-A5C1-9E4F-5EA1A727E457}"/>
              </a:ext>
            </a:extLst>
          </p:cNvPr>
          <p:cNvSpPr/>
          <p:nvPr/>
        </p:nvSpPr>
        <p:spPr>
          <a:xfrm>
            <a:off x="367828" y="801984"/>
            <a:ext cx="8460000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09B54A02-90C3-535C-5827-9D7A185E1E3B}"/>
              </a:ext>
            </a:extLst>
          </p:cNvPr>
          <p:cNvSpPr txBox="1"/>
          <p:nvPr/>
        </p:nvSpPr>
        <p:spPr>
          <a:xfrm>
            <a:off x="611560" y="1041801"/>
            <a:ext cx="357326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ko-KR" altLang="en-US" sz="1600" b="1" dirty="0">
                <a:latin typeface="맑은 고딕"/>
                <a:cs typeface="맑은 고딕"/>
              </a:rPr>
              <a:t> </a:t>
            </a:r>
            <a:r>
              <a:rPr lang="en-US" altLang="ko-KR" sz="1600" b="1" dirty="0">
                <a:latin typeface="맑은 고딕"/>
                <a:cs typeface="맑은 고딕"/>
              </a:rPr>
              <a:t>2007~2012</a:t>
            </a:r>
            <a:r>
              <a:rPr lang="ko-KR" altLang="en-US" sz="1600" b="1" dirty="0">
                <a:latin typeface="맑은 고딕"/>
                <a:cs typeface="맑은 고딕"/>
              </a:rPr>
              <a:t>년 실제 임대료 기준</a:t>
            </a:r>
            <a:endParaRPr lang="ko-KR" altLang="en-US" sz="1600" dirty="0">
              <a:latin typeface="맑은 고딕"/>
              <a:cs typeface="맑은 고딕"/>
            </a:endParaRPr>
          </a:p>
        </p:txBody>
      </p:sp>
      <p:graphicFrame>
        <p:nvGraphicFramePr>
          <p:cNvPr id="13" name="Group 422">
            <a:extLst>
              <a:ext uri="{FF2B5EF4-FFF2-40B4-BE49-F238E27FC236}">
                <a16:creationId xmlns:a16="http://schemas.microsoft.com/office/drawing/2014/main" id="{5944D7E0-6284-E790-7FC2-EAD6E3A87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675466"/>
              </p:ext>
            </p:extLst>
          </p:nvPr>
        </p:nvGraphicFramePr>
        <p:xfrm>
          <a:off x="525173" y="1349774"/>
          <a:ext cx="8132646" cy="250446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3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122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층</a:t>
                      </a:r>
                      <a:r>
                        <a:rPr lang="en-US" altLang="ko-KR" sz="1050" b="1" kern="100" baseline="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ko-KR" altLang="en-US" sz="1050" b="1" kern="100" baseline="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수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면적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b="1" kern="1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실제 용도</a:t>
                      </a:r>
                      <a:endParaRPr lang="ko-KR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임대료</a:t>
                      </a:r>
                      <a:r>
                        <a:rPr lang="en-US" alt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원</a:t>
                      </a:r>
                      <a:endParaRPr 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900" b="0" kern="100" dirty="0">
                        <a:solidFill>
                          <a:srgbClr val="333333"/>
                        </a:solidFill>
                        <a:latin typeface="HY헤드라인M" pitchFamily="18" charset="-127"/>
                        <a:ea typeface="HY헤드라인M" pitchFamily="18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900" b="0" kern="100" dirty="0">
                        <a:solidFill>
                          <a:srgbClr val="333333"/>
                        </a:solidFill>
                        <a:latin typeface="HY헤드라인M" pitchFamily="18" charset="-127"/>
                        <a:ea typeface="HY헤드라인M" pitchFamily="18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비고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㎡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보증금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월</a:t>
                      </a: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임대료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월</a:t>
                      </a: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관리비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5F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25,000,000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2,000,000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4F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3F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40,000,000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3,000,000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2F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병원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1F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약국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수퍼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60,000,000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5,000,000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9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B1</a:t>
                      </a:r>
                      <a:endParaRPr lang="ko-KR" altLang="en-US" sz="9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5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05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7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9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050" b="1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125,000,000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050" b="1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10,000,000</a:t>
                      </a:r>
                      <a:endParaRPr lang="ko-KR" altLang="en-US" sz="1050" b="1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b="1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50" b="1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8487">
                <a:tc gridSpan="8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en-US" altLang="ko-KR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</a:br>
                      <a:r>
                        <a:rPr lang="ko-KR" altLang="en-US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본 내용은 민원</a:t>
                      </a:r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24</a:t>
                      </a:r>
                      <a:r>
                        <a:rPr lang="ko-KR" altLang="en-US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및 매도자의 진술에 의한 것으로 사실과 차이 날수 있습니다</a:t>
                      </a:r>
                      <a:r>
                        <a:rPr lang="en-US" altLang="ko-KR" sz="1000" b="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.</a:t>
                      </a:r>
                    </a:p>
                  </a:txBody>
                  <a:tcPr marL="44309" marR="44309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" name="object 10">
            <a:extLst>
              <a:ext uri="{FF2B5EF4-FFF2-40B4-BE49-F238E27FC236}">
                <a16:creationId xmlns:a16="http://schemas.microsoft.com/office/drawing/2014/main" id="{387A7DE8-C0BE-0241-4F18-962C3297EC5C}"/>
              </a:ext>
            </a:extLst>
          </p:cNvPr>
          <p:cNvSpPr txBox="1"/>
          <p:nvPr/>
        </p:nvSpPr>
        <p:spPr>
          <a:xfrm>
            <a:off x="615676" y="4110405"/>
            <a:ext cx="357326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buBlip>
                <a:blip r:embed="rId3"/>
              </a:buBlip>
            </a:pPr>
            <a:r>
              <a:rPr lang="en-US" sz="1600" b="1" dirty="0">
                <a:latin typeface="맑은 고딕"/>
                <a:cs typeface="맑은 고딕"/>
              </a:rPr>
              <a:t> </a:t>
            </a:r>
            <a:r>
              <a:rPr lang="ko-KR" altLang="en-US" sz="1600" b="1" dirty="0">
                <a:latin typeface="맑은 고딕"/>
                <a:cs typeface="맑은 고딕"/>
              </a:rPr>
              <a:t>리모델링 後 예상임대료</a:t>
            </a:r>
            <a:r>
              <a:rPr lang="en-US" altLang="ko-KR" sz="1600" b="1" dirty="0">
                <a:latin typeface="맑은 고딕"/>
                <a:cs typeface="맑은 고딕"/>
              </a:rPr>
              <a:t>(</a:t>
            </a:r>
            <a:r>
              <a:rPr lang="ko-KR" altLang="en-US" sz="1600" b="1" dirty="0">
                <a:latin typeface="맑은 고딕"/>
                <a:cs typeface="맑은 고딕"/>
              </a:rPr>
              <a:t>표</a:t>
            </a:r>
            <a:r>
              <a:rPr lang="en-US" altLang="ko-KR" sz="1600" b="1" dirty="0">
                <a:latin typeface="맑은 고딕"/>
                <a:cs typeface="맑은 고딕"/>
              </a:rPr>
              <a:t>1)</a:t>
            </a:r>
            <a:endParaRPr sz="1600" dirty="0">
              <a:latin typeface="맑은 고딕"/>
              <a:cs typeface="맑은 고딕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9F6F8F8-7ECA-398B-E323-22E1D2769DDC}"/>
              </a:ext>
            </a:extLst>
          </p:cNvPr>
          <p:cNvSpPr/>
          <p:nvPr/>
        </p:nvSpPr>
        <p:spPr>
          <a:xfrm>
            <a:off x="6808364" y="4120292"/>
            <a:ext cx="1614546" cy="272319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900" kern="100" dirty="0">
                <a:solidFill>
                  <a:srgbClr val="333333"/>
                </a:solidFill>
                <a:cs typeface="Times New Roman"/>
              </a:rPr>
              <a:t>단위 </a:t>
            </a:r>
            <a:r>
              <a:rPr lang="en-US" altLang="ko-KR" sz="900" kern="100" dirty="0">
                <a:solidFill>
                  <a:srgbClr val="333333"/>
                </a:solidFill>
                <a:cs typeface="Times New Roman"/>
              </a:rPr>
              <a:t>: </a:t>
            </a:r>
            <a:r>
              <a:rPr lang="ko-KR" altLang="en-US" sz="900" kern="100" dirty="0">
                <a:solidFill>
                  <a:srgbClr val="333333"/>
                </a:solidFill>
                <a:cs typeface="Times New Roman"/>
              </a:rPr>
              <a:t>원</a:t>
            </a:r>
            <a:r>
              <a:rPr lang="en-US" altLang="ko-KR" sz="900" kern="100" dirty="0">
                <a:solidFill>
                  <a:srgbClr val="333333"/>
                </a:solidFill>
                <a:cs typeface="Times New Roman"/>
              </a:rPr>
              <a:t>,</a:t>
            </a:r>
            <a:r>
              <a:rPr lang="en-US" altLang="ko-KR" sz="900" kern="100" dirty="0">
                <a:solidFill>
                  <a:srgbClr val="333333"/>
                </a:solidFill>
                <a:ea typeface="HY헤드라인M" pitchFamily="18" charset="-127"/>
                <a:cs typeface="Times New Roman"/>
              </a:rPr>
              <a:t> 3.3</a:t>
            </a:r>
            <a:r>
              <a:rPr lang="ko-KR" altLang="ko-KR" sz="900" kern="100" dirty="0">
                <a:solidFill>
                  <a:srgbClr val="333333"/>
                </a:solidFill>
                <a:ea typeface="HY헤드라인M" pitchFamily="18" charset="-127"/>
                <a:cs typeface="Times New Roman"/>
              </a:rPr>
              <a:t>㎡</a:t>
            </a:r>
            <a:r>
              <a:rPr lang="en-US" altLang="ko-KR" sz="900" kern="100" dirty="0">
                <a:solidFill>
                  <a:srgbClr val="333333"/>
                </a:solidFill>
                <a:ea typeface="HY헤드라인M" pitchFamily="18" charset="-127"/>
                <a:cs typeface="Times New Roman"/>
              </a:rPr>
              <a:t>,</a:t>
            </a:r>
            <a:r>
              <a:rPr lang="en-US" altLang="ko-KR" sz="900" kern="100" dirty="0">
                <a:solidFill>
                  <a:srgbClr val="333333"/>
                </a:solidFill>
                <a:cs typeface="Times New Roman"/>
              </a:rPr>
              <a:t> </a:t>
            </a:r>
            <a:r>
              <a:rPr lang="ko-KR" altLang="en-US" sz="900" kern="100" dirty="0">
                <a:solidFill>
                  <a:srgbClr val="333333"/>
                </a:solidFill>
                <a:cs typeface="Times New Roman"/>
              </a:rPr>
              <a:t>부가세별도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EE8FD82-B2FB-13F1-C179-0CBAC800DA1A}"/>
              </a:ext>
            </a:extLst>
          </p:cNvPr>
          <p:cNvSpPr/>
          <p:nvPr/>
        </p:nvSpPr>
        <p:spPr>
          <a:xfrm>
            <a:off x="6804248" y="1051688"/>
            <a:ext cx="1614546" cy="272319"/>
          </a:xfrm>
          <a:prstGeom prst="rect">
            <a:avLst/>
          </a:prstGeom>
        </p:spPr>
        <p:txBody>
          <a:bodyPr wrap="none" anchor="b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900" kern="100" dirty="0">
                <a:solidFill>
                  <a:srgbClr val="333333"/>
                </a:solidFill>
                <a:cs typeface="Times New Roman"/>
              </a:rPr>
              <a:t>단위 </a:t>
            </a:r>
            <a:r>
              <a:rPr lang="en-US" altLang="ko-KR" sz="900" kern="100" dirty="0">
                <a:solidFill>
                  <a:srgbClr val="333333"/>
                </a:solidFill>
                <a:cs typeface="Times New Roman"/>
              </a:rPr>
              <a:t>: </a:t>
            </a:r>
            <a:r>
              <a:rPr lang="ko-KR" altLang="en-US" sz="900" kern="100" dirty="0">
                <a:solidFill>
                  <a:srgbClr val="333333"/>
                </a:solidFill>
                <a:cs typeface="Times New Roman"/>
              </a:rPr>
              <a:t>원</a:t>
            </a:r>
            <a:r>
              <a:rPr lang="en-US" altLang="ko-KR" sz="900" kern="100" dirty="0">
                <a:solidFill>
                  <a:srgbClr val="333333"/>
                </a:solidFill>
                <a:cs typeface="Times New Roman"/>
              </a:rPr>
              <a:t>,</a:t>
            </a:r>
            <a:r>
              <a:rPr lang="en-US" altLang="ko-KR" sz="900" kern="100" dirty="0">
                <a:solidFill>
                  <a:srgbClr val="333333"/>
                </a:solidFill>
                <a:ea typeface="HY헤드라인M" pitchFamily="18" charset="-127"/>
                <a:cs typeface="Times New Roman"/>
              </a:rPr>
              <a:t> 3.3</a:t>
            </a:r>
            <a:r>
              <a:rPr lang="ko-KR" altLang="ko-KR" sz="900" kern="100" dirty="0">
                <a:solidFill>
                  <a:srgbClr val="333333"/>
                </a:solidFill>
                <a:ea typeface="HY헤드라인M" pitchFamily="18" charset="-127"/>
                <a:cs typeface="Times New Roman"/>
              </a:rPr>
              <a:t>㎡</a:t>
            </a:r>
            <a:r>
              <a:rPr lang="en-US" altLang="ko-KR" sz="900" kern="100" dirty="0">
                <a:solidFill>
                  <a:srgbClr val="333333"/>
                </a:solidFill>
                <a:ea typeface="HY헤드라인M" pitchFamily="18" charset="-127"/>
                <a:cs typeface="Times New Roman"/>
              </a:rPr>
              <a:t>,</a:t>
            </a:r>
            <a:r>
              <a:rPr lang="en-US" altLang="ko-KR" sz="900" kern="100" dirty="0">
                <a:solidFill>
                  <a:srgbClr val="333333"/>
                </a:solidFill>
                <a:cs typeface="Times New Roman"/>
              </a:rPr>
              <a:t> </a:t>
            </a:r>
            <a:r>
              <a:rPr lang="ko-KR" altLang="en-US" sz="900" kern="100" dirty="0">
                <a:solidFill>
                  <a:srgbClr val="333333"/>
                </a:solidFill>
                <a:cs typeface="Times New Roman"/>
              </a:rPr>
              <a:t>부가세별도</a:t>
            </a:r>
          </a:p>
        </p:txBody>
      </p:sp>
      <p:graphicFrame>
        <p:nvGraphicFramePr>
          <p:cNvPr id="21" name="Group 422">
            <a:extLst>
              <a:ext uri="{FF2B5EF4-FFF2-40B4-BE49-F238E27FC236}">
                <a16:creationId xmlns:a16="http://schemas.microsoft.com/office/drawing/2014/main" id="{46C74437-CC40-10BD-C484-A4B4479073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899410"/>
              </p:ext>
            </p:extLst>
          </p:nvPr>
        </p:nvGraphicFramePr>
        <p:xfrm>
          <a:off x="529289" y="4418378"/>
          <a:ext cx="8132646" cy="21759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2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85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3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0122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층</a:t>
                      </a:r>
                      <a:r>
                        <a:rPr lang="en-US" altLang="ko-KR" sz="1050" b="1" kern="100" baseline="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 </a:t>
                      </a:r>
                      <a:r>
                        <a:rPr lang="ko-KR" altLang="en-US" sz="1050" b="1" kern="100" baseline="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수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면적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00" b="1" kern="100" dirty="0">
                        <a:solidFill>
                          <a:srgbClr val="333333"/>
                        </a:solidFill>
                        <a:latin typeface="맑은 고딕" pitchFamily="50" charset="-127"/>
                        <a:ea typeface="맑은 고딕" pitchFamily="50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A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추천 용도</a:t>
                      </a:r>
                      <a:endParaRPr lang="ko-KR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임대료</a:t>
                      </a:r>
                      <a:r>
                        <a:rPr lang="en-US" alt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/</a:t>
                      </a: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원</a:t>
                      </a:r>
                      <a:endParaRPr 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900" b="0" kern="100" dirty="0">
                        <a:solidFill>
                          <a:srgbClr val="333333"/>
                        </a:solidFill>
                        <a:latin typeface="HY헤드라인M" pitchFamily="18" charset="-127"/>
                        <a:ea typeface="HY헤드라인M" pitchFamily="18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F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900" b="0" kern="100" dirty="0">
                        <a:solidFill>
                          <a:srgbClr val="333333"/>
                        </a:solidFill>
                        <a:latin typeface="HY헤드라인M" pitchFamily="18" charset="-127"/>
                        <a:ea typeface="HY헤드라인M" pitchFamily="18" charset="-127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D2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비고</a:t>
                      </a:r>
                      <a:endParaRPr lang="en-US" alt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22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㎡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평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050" b="1" kern="100" dirty="0">
                        <a:solidFill>
                          <a:srgbClr val="333333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44309" marR="44309" marT="0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보증금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월</a:t>
                      </a: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임대료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월</a:t>
                      </a:r>
                      <a:r>
                        <a:rPr lang="ko-KR" sz="1050" b="1" kern="100" dirty="0">
                          <a:solidFill>
                            <a:srgbClr val="333333"/>
                          </a:solidFill>
                          <a:latin typeface="+mn-ea"/>
                          <a:ea typeface="+mn-ea"/>
                          <a:cs typeface="Times New Roman"/>
                        </a:rPr>
                        <a:t>관리비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BDAFD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5F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병원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45,000,000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3,000,000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4F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3F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사무실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30,000,000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2,000,000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2F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사무실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35,000,000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2,500,000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1F</a:t>
                      </a:r>
                      <a:endParaRPr lang="ko-KR" altLang="en-US" sz="10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프랜차이즈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en-US" altLang="ko-KR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약국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90,000,000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100" dirty="0">
                          <a:latin typeface="+mn-ea"/>
                          <a:ea typeface="+mn-ea"/>
                        </a:rPr>
                        <a:t>6,000,000</a:t>
                      </a:r>
                      <a:endParaRPr lang="ko-KR" altLang="en-US" sz="11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100" b="0" dirty="0">
                          <a:latin typeface="+mn-ea"/>
                          <a:ea typeface="+mn-ea"/>
                        </a:rPr>
                        <a:t>실비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13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ko-KR" sz="9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B1</a:t>
                      </a:r>
                      <a:endParaRPr lang="ko-KR" altLang="en-US" sz="900" b="1" dirty="0">
                        <a:solidFill>
                          <a:srgbClr val="333333"/>
                        </a:solidFill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b="0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50" b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7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ko-KR" altLang="en-US" sz="900" b="1" dirty="0">
                          <a:solidFill>
                            <a:srgbClr val="333333"/>
                          </a:solidFill>
                          <a:latin typeface="+mn-ea"/>
                          <a:ea typeface="+mn-ea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</a:t>
                      </a:r>
                      <a:r>
                        <a:rPr lang="en-US" altLang="ko-KR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1,015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 </a:t>
                      </a:r>
                      <a:r>
                        <a:rPr lang="en-US" altLang="ko-K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307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050" b="1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200,000,000</a:t>
                      </a: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ko-KR" sz="1050" b="1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13,500,000</a:t>
                      </a:r>
                      <a:endParaRPr lang="ko-KR" altLang="en-US" sz="1050" b="1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50" b="1" dirty="0">
                          <a:solidFill>
                            <a:srgbClr val="0000FF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1050" b="1" dirty="0">
                        <a:solidFill>
                          <a:srgbClr val="0000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DF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3" name="직사각형 22">
            <a:extLst>
              <a:ext uri="{FF2B5EF4-FFF2-40B4-BE49-F238E27FC236}">
                <a16:creationId xmlns:a16="http://schemas.microsoft.com/office/drawing/2014/main" id="{E0F7ED12-4864-0705-CDA9-51529915A82E}"/>
              </a:ext>
            </a:extLst>
          </p:cNvPr>
          <p:cNvSpPr/>
          <p:nvPr/>
        </p:nvSpPr>
        <p:spPr>
          <a:xfrm>
            <a:off x="367828" y="980728"/>
            <a:ext cx="8460000" cy="5752644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795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3">
            <a:extLst>
              <a:ext uri="{FF2B5EF4-FFF2-40B4-BE49-F238E27FC236}">
                <a16:creationId xmlns:a16="http://schemas.microsoft.com/office/drawing/2014/main" id="{03526A23-7FE7-2AD5-A0F4-49D864A0E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87" y="352011"/>
            <a:ext cx="45554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2400" b="1" dirty="0">
                <a:gradFill>
                  <a:gsLst>
                    <a:gs pos="5800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 </a:t>
            </a:r>
            <a:r>
              <a:rPr lang="ko-KR" altLang="en-US" sz="2400" b="1" dirty="0">
                <a:gradFill>
                  <a:gsLst>
                    <a:gs pos="5800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첨부</a:t>
            </a:r>
            <a:r>
              <a:rPr lang="en-US" altLang="ko-KR" sz="2400" b="1" dirty="0">
                <a:gradFill>
                  <a:gsLst>
                    <a:gs pos="5800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: </a:t>
            </a:r>
            <a:r>
              <a:rPr lang="ko-KR" altLang="en-US" sz="2400" b="1" dirty="0">
                <a:gradFill>
                  <a:gsLst>
                    <a:gs pos="58000">
                      <a:prstClr val="black">
                        <a:lumMod val="85000"/>
                        <a:lumOff val="15000"/>
                      </a:prstClr>
                    </a:gs>
                    <a:gs pos="100000">
                      <a:prstClr val="black">
                        <a:lumMod val="85000"/>
                        <a:lumOff val="15000"/>
                      </a:prstClr>
                    </a:gs>
                  </a:gsLst>
                  <a:lin ang="5400000" scaled="1"/>
                </a:gradFill>
                <a:effectLst>
                  <a:innerShdw blurRad="114300">
                    <a:prstClr val="black"/>
                  </a:innerShdw>
                </a:effectLst>
              </a:rPr>
              <a:t>주변 임대료시세</a:t>
            </a:r>
            <a:endParaRPr lang="en-US" altLang="ko-KR" sz="2400" b="1" dirty="0">
              <a:gradFill>
                <a:gsLst>
                  <a:gs pos="58000">
                    <a:prstClr val="black">
                      <a:lumMod val="85000"/>
                      <a:lumOff val="15000"/>
                    </a:prstClr>
                  </a:gs>
                  <a:gs pos="100000">
                    <a:prstClr val="black">
                      <a:lumMod val="85000"/>
                      <a:lumOff val="15000"/>
                    </a:prstClr>
                  </a:gs>
                </a:gsLst>
                <a:lin ang="5400000" scaled="1"/>
              </a:gradFill>
              <a:effectLst>
                <a:innerShdw blurRad="114300">
                  <a:prstClr val="black"/>
                </a:innerShdw>
              </a:effectLst>
            </a:endParaRPr>
          </a:p>
        </p:txBody>
      </p:sp>
      <p:pic>
        <p:nvPicPr>
          <p:cNvPr id="5" name="내용 개체 틀 7" descr="텍스트이(가) 표시된 사진&#10;&#10;자동 생성된 설명">
            <a:extLst>
              <a:ext uri="{FF2B5EF4-FFF2-40B4-BE49-F238E27FC236}">
                <a16:creationId xmlns:a16="http://schemas.microsoft.com/office/drawing/2014/main" id="{1B21547D-353D-2395-B563-3CA30878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20" y="333634"/>
            <a:ext cx="1663700" cy="476250"/>
          </a:xfrm>
          <a:prstGeom prst="rect">
            <a:avLst/>
          </a:prstGeom>
        </p:spPr>
      </p:pic>
      <p:sp>
        <p:nvSpPr>
          <p:cNvPr id="7" name="직사각형 6">
            <a:extLst>
              <a:ext uri="{FF2B5EF4-FFF2-40B4-BE49-F238E27FC236}">
                <a16:creationId xmlns:a16="http://schemas.microsoft.com/office/drawing/2014/main" id="{A74F4368-4205-8582-5BAD-D09E230C89B4}"/>
              </a:ext>
            </a:extLst>
          </p:cNvPr>
          <p:cNvSpPr/>
          <p:nvPr/>
        </p:nvSpPr>
        <p:spPr>
          <a:xfrm>
            <a:off x="142615" y="877928"/>
            <a:ext cx="8861343" cy="6534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1200" b="1" dirty="0">
              <a:solidFill>
                <a:prstClr val="white"/>
              </a:solidFill>
            </a:endParaRPr>
          </a:p>
        </p:txBody>
      </p:sp>
      <p:graphicFrame>
        <p:nvGraphicFramePr>
          <p:cNvPr id="9" name="표 8">
            <a:extLst>
              <a:ext uri="{FF2B5EF4-FFF2-40B4-BE49-F238E27FC236}">
                <a16:creationId xmlns:a16="http://schemas.microsoft.com/office/drawing/2014/main" id="{26B03FFC-24C8-1FFC-A057-C40F54AE3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987286"/>
              </p:ext>
            </p:extLst>
          </p:nvPr>
        </p:nvGraphicFramePr>
        <p:xfrm>
          <a:off x="142615" y="1106204"/>
          <a:ext cx="8861343" cy="56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17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1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2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0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76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9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47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182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53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0952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642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225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주소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 err="1">
                          <a:effectLst/>
                        </a:rPr>
                        <a:t>해당층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거리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면적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건물</a:t>
                      </a:r>
                      <a:endParaRPr lang="en-US" altLang="ko-KR" sz="11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규모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건축</a:t>
                      </a:r>
                      <a:endParaRPr lang="en-US" altLang="ko-KR" sz="1100" b="1" u="none" strike="noStrike" dirty="0">
                        <a:effectLst/>
                      </a:endParaRPr>
                    </a:p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년도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ELV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>
                          <a:effectLst/>
                        </a:rPr>
                        <a:t>임대료</a:t>
                      </a:r>
                      <a:endParaRPr lang="ko-KR" altLang="en-US" sz="11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평단가</a:t>
                      </a:r>
                      <a:br>
                        <a:rPr lang="ko-KR" altLang="en-US" sz="1100" b="1" u="none" strike="noStrike" dirty="0">
                          <a:effectLst/>
                        </a:rPr>
                      </a:br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합계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/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평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5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1" u="none" strike="noStrike" dirty="0">
                          <a:effectLst/>
                        </a:rPr>
                        <a:t>(</a:t>
                      </a:r>
                      <a:r>
                        <a:rPr lang="ko-KR" altLang="en-US" sz="1100" b="1" u="none" strike="noStrike" dirty="0">
                          <a:effectLst/>
                        </a:rPr>
                        <a:t>㎡</a:t>
                      </a:r>
                      <a:r>
                        <a:rPr lang="en-US" altLang="ko-KR" sz="1100" b="1" u="none" strike="noStrike" dirty="0">
                          <a:effectLst/>
                        </a:rPr>
                        <a:t>)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평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보증금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1" u="none" strike="noStrike" dirty="0">
                          <a:effectLst/>
                        </a:rPr>
                        <a:t>월세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송월동</a:t>
                      </a:r>
                      <a:r>
                        <a:rPr lang="en-US" altLang="ko-KR" sz="1100" u="none" strike="noStrike" dirty="0">
                          <a:effectLst/>
                        </a:rPr>
                        <a:t>2</a:t>
                      </a:r>
                      <a:r>
                        <a:rPr lang="ko-KR" altLang="en-US" sz="1100" u="none" strike="noStrike" dirty="0">
                          <a:effectLst/>
                        </a:rPr>
                        <a:t>가</a:t>
                      </a:r>
                      <a:r>
                        <a:rPr lang="en-US" altLang="ko-KR" sz="1100" u="none" strike="noStrike" dirty="0">
                          <a:effectLst/>
                        </a:rPr>
                        <a:t>5-9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지하</a:t>
                      </a:r>
                      <a:r>
                        <a:rPr lang="en-US" altLang="ko-KR" sz="1100" u="none" strike="noStrike">
                          <a:effectLst/>
                        </a:rPr>
                        <a:t>1~2</a:t>
                      </a:r>
                      <a:r>
                        <a:rPr lang="ko-KR" altLang="en-US" sz="1100" u="none" strike="noStrike">
                          <a:effectLst/>
                        </a:rPr>
                        <a:t>층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반경</a:t>
                      </a:r>
                      <a:r>
                        <a:rPr lang="en-US" altLang="ko-KR" sz="1100" u="none" strike="noStrike" dirty="0">
                          <a:effectLst/>
                        </a:rPr>
                        <a:t>300</a:t>
                      </a:r>
                      <a:r>
                        <a:rPr lang="ko-KR" altLang="en-US" sz="1100" u="none" strike="noStrike" dirty="0">
                          <a:effectLst/>
                        </a:rPr>
                        <a:t>미터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810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245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ko-KR" sz="1100" u="none" strike="noStrike" dirty="0">
                          <a:effectLst/>
                        </a:rPr>
                        <a:t>4</a:t>
                      </a:r>
                      <a:r>
                        <a:rPr lang="ko-KR" altLang="en-US" sz="1100" u="none" strike="noStrike" dirty="0">
                          <a:effectLst/>
                        </a:rPr>
                        <a:t>층 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1988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無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</a:rPr>
                        <a:t>100,000,000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</a:rPr>
                        <a:t>6,000,000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  </a:t>
                      </a:r>
                      <a:r>
                        <a:rPr lang="en-US" altLang="ko-KR" sz="1100" u="none" strike="noStrike">
                          <a:effectLst/>
                        </a:rPr>
                        <a:t>24,000 </a:t>
                      </a:r>
                      <a:endParaRPr lang="en-US" altLang="ko-KR" sz="11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선린동</a:t>
                      </a:r>
                      <a:r>
                        <a:rPr lang="en-US" altLang="ko-KR" sz="1100" u="none" strike="noStrike">
                          <a:effectLst/>
                        </a:rPr>
                        <a:t>1-5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</a:t>
                      </a:r>
                      <a:r>
                        <a:rPr lang="ko-KR" altLang="en-US" sz="1100" u="none" strike="noStrike" dirty="0">
                          <a:effectLst/>
                        </a:rPr>
                        <a:t>층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반경</a:t>
                      </a:r>
                      <a:r>
                        <a:rPr lang="en-US" altLang="ko-KR" sz="1100" u="none" strike="noStrike">
                          <a:effectLst/>
                        </a:rPr>
                        <a:t>300</a:t>
                      </a:r>
                      <a:r>
                        <a:rPr lang="ko-KR" altLang="en-US" sz="1100" u="none" strike="noStrike">
                          <a:effectLst/>
                        </a:rPr>
                        <a:t>미터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120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36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ko-KR" sz="1100" u="none" strike="noStrike" dirty="0">
                          <a:effectLst/>
                        </a:rPr>
                        <a:t>2</a:t>
                      </a:r>
                      <a:r>
                        <a:rPr lang="ko-KR" altLang="en-US" sz="1100" u="none" strike="noStrike" dirty="0">
                          <a:effectLst/>
                        </a:rPr>
                        <a:t>층 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-</a:t>
                      </a:r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無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50,000,000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</a:t>
                      </a:r>
                      <a:r>
                        <a:rPr lang="en-US" altLang="ko-KR" sz="1100" u="none" strike="noStrike">
                          <a:effectLst/>
                        </a:rPr>
                        <a:t>2,500,000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  </a:t>
                      </a:r>
                      <a:r>
                        <a:rPr lang="en-US" altLang="ko-KR" sz="1100" u="none" strike="noStrike">
                          <a:effectLst/>
                        </a:rPr>
                        <a:t>68,000 </a:t>
                      </a:r>
                      <a:endParaRPr lang="en-US" altLang="ko-KR" sz="11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중앙동</a:t>
                      </a:r>
                      <a:r>
                        <a:rPr lang="en-US" altLang="ko-KR" sz="1100" u="none" strike="noStrike">
                          <a:effectLst/>
                        </a:rPr>
                        <a:t>3</a:t>
                      </a:r>
                      <a:r>
                        <a:rPr lang="ko-KR" altLang="en-US" sz="1100" u="none" strike="noStrike">
                          <a:effectLst/>
                        </a:rPr>
                        <a:t>가</a:t>
                      </a:r>
                      <a:r>
                        <a:rPr lang="en-US" altLang="ko-KR" sz="1100" u="none" strike="noStrike">
                          <a:effectLst/>
                        </a:rPr>
                        <a:t>2-4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1~2</a:t>
                      </a:r>
                      <a:r>
                        <a:rPr lang="ko-KR" altLang="en-US" sz="1100" u="none" strike="noStrike" dirty="0">
                          <a:effectLst/>
                        </a:rPr>
                        <a:t>층</a:t>
                      </a:r>
                      <a:r>
                        <a:rPr lang="en-US" altLang="ko-KR" sz="1100" u="none" strike="noStrike" dirty="0">
                          <a:effectLst/>
                        </a:rPr>
                        <a:t>(</a:t>
                      </a:r>
                      <a:r>
                        <a:rPr lang="ko-KR" altLang="en-US" sz="1100" u="none" strike="noStrike" dirty="0" err="1">
                          <a:effectLst/>
                        </a:rPr>
                        <a:t>통임대</a:t>
                      </a:r>
                      <a:r>
                        <a:rPr lang="en-US" altLang="ko-KR" sz="1100" u="none" strike="noStrike" dirty="0">
                          <a:effectLst/>
                        </a:rPr>
                        <a:t>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반경</a:t>
                      </a:r>
                      <a:r>
                        <a:rPr lang="en-US" altLang="ko-KR" sz="1100" u="none" strike="noStrike" dirty="0">
                          <a:effectLst/>
                        </a:rPr>
                        <a:t>660</a:t>
                      </a:r>
                      <a:r>
                        <a:rPr lang="ko-KR" altLang="en-US" sz="1100" u="none" strike="noStrike" dirty="0">
                          <a:effectLst/>
                        </a:rPr>
                        <a:t>미터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102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31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</a:t>
                      </a:r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r>
                        <a:rPr lang="ko-KR" altLang="en-US" sz="1100" u="none" strike="noStrike">
                          <a:effectLst/>
                        </a:rPr>
                        <a:t>층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-</a:t>
                      </a:r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無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20,000,000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</a:rPr>
                        <a:t>1,100,000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  </a:t>
                      </a:r>
                      <a:r>
                        <a:rPr lang="en-US" altLang="ko-KR" sz="1100" u="none" strike="noStrike">
                          <a:effectLst/>
                        </a:rPr>
                        <a:t>35,000 </a:t>
                      </a:r>
                      <a:endParaRPr lang="en-US" altLang="ko-KR" sz="11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관동</a:t>
                      </a:r>
                      <a:r>
                        <a:rPr lang="en-US" altLang="ko-KR" sz="1100" u="none" strike="noStrike">
                          <a:effectLst/>
                        </a:rPr>
                        <a:t>3</a:t>
                      </a:r>
                      <a:r>
                        <a:rPr lang="ko-KR" altLang="en-US" sz="1100" u="none" strike="noStrike">
                          <a:effectLst/>
                        </a:rPr>
                        <a:t>가</a:t>
                      </a:r>
                      <a:r>
                        <a:rPr lang="en-US" altLang="ko-KR" sz="1100" u="none" strike="noStrike">
                          <a:effectLst/>
                        </a:rPr>
                        <a:t>6-8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r>
                        <a:rPr lang="ko-KR" altLang="en-US" sz="1100" u="none" strike="noStrike">
                          <a:effectLst/>
                        </a:rPr>
                        <a:t>층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반경</a:t>
                      </a:r>
                      <a:r>
                        <a:rPr lang="en-US" altLang="ko-KR" sz="1100" u="none" strike="noStrike">
                          <a:effectLst/>
                        </a:rPr>
                        <a:t>700</a:t>
                      </a:r>
                      <a:r>
                        <a:rPr lang="ko-KR" altLang="en-US" sz="1100" u="none" strike="noStrike">
                          <a:effectLst/>
                        </a:rPr>
                        <a:t>미터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48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15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</a:t>
                      </a:r>
                      <a:r>
                        <a:rPr lang="en-US" altLang="ko-KR" sz="1100" u="none" strike="noStrike" dirty="0">
                          <a:effectLst/>
                        </a:rPr>
                        <a:t>2</a:t>
                      </a:r>
                      <a:r>
                        <a:rPr lang="ko-KR" altLang="en-US" sz="1100" u="none" strike="noStrike" dirty="0">
                          <a:effectLst/>
                        </a:rPr>
                        <a:t>층 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-</a:t>
                      </a:r>
                      <a:r>
                        <a:rPr lang="ko-KR" altLang="en-US" sz="1100" u="none" strike="noStrike" dirty="0">
                          <a:effectLst/>
                        </a:rPr>
                        <a:t>　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無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5,000,000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400,000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27,000 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중앙동</a:t>
                      </a:r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r>
                        <a:rPr lang="ko-KR" altLang="en-US" sz="1100" u="none" strike="noStrike">
                          <a:effectLst/>
                        </a:rPr>
                        <a:t>가</a:t>
                      </a:r>
                      <a:r>
                        <a:rPr lang="en-US" altLang="ko-KR" sz="1100" u="none" strike="noStrike">
                          <a:effectLst/>
                        </a:rPr>
                        <a:t>5-2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1</a:t>
                      </a:r>
                      <a:r>
                        <a:rPr lang="ko-KR" altLang="en-US" sz="1100" u="none" strike="noStrike">
                          <a:effectLst/>
                        </a:rPr>
                        <a:t>층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반경</a:t>
                      </a:r>
                      <a:r>
                        <a:rPr lang="en-US" altLang="ko-KR" sz="1100" u="none" strike="noStrike">
                          <a:effectLst/>
                        </a:rPr>
                        <a:t>800</a:t>
                      </a:r>
                      <a:r>
                        <a:rPr lang="ko-KR" altLang="en-US" sz="1100" u="none" strike="noStrike">
                          <a:effectLst/>
                        </a:rPr>
                        <a:t>미터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61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</a:t>
                      </a:r>
                      <a:r>
                        <a:rPr lang="en-US" altLang="ko-KR" sz="1100" u="none" strike="noStrike">
                          <a:effectLst/>
                        </a:rPr>
                        <a:t>3</a:t>
                      </a:r>
                      <a:r>
                        <a:rPr lang="ko-KR" altLang="en-US" sz="1100" u="none" strike="noStrike">
                          <a:effectLst/>
                        </a:rPr>
                        <a:t>층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1967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無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10,000,000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800,000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43,000 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중앙동</a:t>
                      </a:r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r>
                        <a:rPr lang="ko-KR" altLang="en-US" sz="1100" u="none" strike="noStrike">
                          <a:effectLst/>
                        </a:rPr>
                        <a:t>가</a:t>
                      </a:r>
                      <a:r>
                        <a:rPr lang="en-US" altLang="ko-KR" sz="1100" u="none" strike="noStrike">
                          <a:effectLst/>
                        </a:rPr>
                        <a:t>1-3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r>
                        <a:rPr lang="ko-KR" altLang="en-US" sz="1100" u="none" strike="noStrike">
                          <a:effectLst/>
                        </a:rPr>
                        <a:t>층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반경</a:t>
                      </a:r>
                      <a:r>
                        <a:rPr lang="en-US" altLang="ko-KR" sz="1100" u="none" strike="noStrike">
                          <a:effectLst/>
                        </a:rPr>
                        <a:t>800</a:t>
                      </a:r>
                      <a:r>
                        <a:rPr lang="ko-KR" altLang="en-US" sz="1100" u="none" strike="noStrike">
                          <a:effectLst/>
                        </a:rPr>
                        <a:t>미터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250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76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</a:t>
                      </a:r>
                      <a:r>
                        <a:rPr lang="en-US" altLang="ko-KR" sz="1100" u="none" strike="noStrike">
                          <a:effectLst/>
                        </a:rPr>
                        <a:t>3</a:t>
                      </a:r>
                      <a:r>
                        <a:rPr lang="ko-KR" altLang="en-US" sz="1100" u="none" strike="noStrike">
                          <a:effectLst/>
                        </a:rPr>
                        <a:t>층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1982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無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  </a:t>
                      </a:r>
                      <a:r>
                        <a:rPr lang="en-US" altLang="ko-KR" sz="1100" u="none" strike="noStrike">
                          <a:effectLst/>
                        </a:rPr>
                        <a:t>30,000,000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</a:rPr>
                        <a:t>2,500,000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33,000 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251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중앙동</a:t>
                      </a:r>
                      <a:r>
                        <a:rPr lang="en-US" altLang="ko-KR" sz="1100" u="none" strike="noStrike">
                          <a:effectLst/>
                        </a:rPr>
                        <a:t>4</a:t>
                      </a:r>
                      <a:r>
                        <a:rPr lang="ko-KR" altLang="en-US" sz="1100" u="none" strike="noStrike">
                          <a:effectLst/>
                        </a:rPr>
                        <a:t>가</a:t>
                      </a:r>
                      <a:r>
                        <a:rPr lang="en-US" altLang="ko-KR" sz="1100" u="none" strike="noStrike">
                          <a:effectLst/>
                        </a:rPr>
                        <a:t>1-1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</a:rPr>
                        <a:t>2</a:t>
                      </a:r>
                      <a:r>
                        <a:rPr lang="ko-KR" altLang="en-US" sz="1100" u="none" strike="noStrike">
                          <a:effectLst/>
                        </a:rPr>
                        <a:t>층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반경</a:t>
                      </a:r>
                      <a:r>
                        <a:rPr lang="en-US" altLang="ko-KR" sz="1100" u="none" strike="noStrike">
                          <a:effectLst/>
                        </a:rPr>
                        <a:t>800</a:t>
                      </a:r>
                      <a:r>
                        <a:rPr lang="ko-KR" altLang="en-US" sz="1100" u="none" strike="noStrike">
                          <a:effectLst/>
                        </a:rPr>
                        <a:t>미터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228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69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</a:t>
                      </a:r>
                      <a:r>
                        <a:rPr lang="en-US" altLang="ko-KR" sz="1100" u="none" strike="noStrike">
                          <a:effectLst/>
                        </a:rPr>
                        <a:t>6</a:t>
                      </a:r>
                      <a:r>
                        <a:rPr lang="ko-KR" altLang="en-US" sz="1100" u="none" strike="noStrike">
                          <a:effectLst/>
                        </a:rPr>
                        <a:t>층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</a:rPr>
                        <a:t>1987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無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>
                          <a:effectLst/>
                        </a:rPr>
                        <a:t>      </a:t>
                      </a:r>
                      <a:r>
                        <a:rPr lang="en-US" altLang="ko-KR" sz="1100" u="none" strike="noStrike">
                          <a:effectLst/>
                        </a:rPr>
                        <a:t>20,000,000 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</a:t>
                      </a:r>
                      <a:r>
                        <a:rPr lang="en-US" altLang="ko-KR" sz="1100" u="none" strike="noStrike" dirty="0">
                          <a:effectLst/>
                        </a:rPr>
                        <a:t>2,000,000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u="none" strike="noStrike" dirty="0">
                          <a:effectLst/>
                        </a:rPr>
                        <a:t>      </a:t>
                      </a:r>
                      <a:r>
                        <a:rPr lang="en-US" altLang="ko-KR" sz="1100" u="none" strike="noStrike" dirty="0">
                          <a:effectLst/>
                        </a:rPr>
                        <a:t>28,000 </a:t>
                      </a:r>
                      <a:endParaRPr lang="en-US" altLang="ko-KR" sz="11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8686" marR="8686" marT="8686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3589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1395</TotalTime>
  <Words>588</Words>
  <Application>Microsoft Office PowerPoint</Application>
  <PresentationFormat>화면 슬라이드 쇼(4:3)</PresentationFormat>
  <Paragraphs>264</Paragraphs>
  <Slides>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김 윤정</cp:lastModifiedBy>
  <cp:revision>96</cp:revision>
  <cp:lastPrinted>2020-11-26T06:46:39Z</cp:lastPrinted>
  <dcterms:created xsi:type="dcterms:W3CDTF">2020-11-25T08:43:26Z</dcterms:created>
  <dcterms:modified xsi:type="dcterms:W3CDTF">2022-09-08T01:59:07Z</dcterms:modified>
</cp:coreProperties>
</file>