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130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3F991-31E3-476F-970F-62E0B75F5958}" type="datetimeFigureOut">
              <a:rPr lang="ko-KR" altLang="en-US" smtClean="0"/>
              <a:t>2022-06-10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96EEF-B944-40DA-A5B7-B2DD2C1793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189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3F991-31E3-476F-970F-62E0B75F5958}" type="datetimeFigureOut">
              <a:rPr lang="ko-KR" altLang="en-US" smtClean="0"/>
              <a:t>2022-06-10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96EEF-B944-40DA-A5B7-B2DD2C1793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5483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3F991-31E3-476F-970F-62E0B75F5958}" type="datetimeFigureOut">
              <a:rPr lang="ko-KR" altLang="en-US" smtClean="0"/>
              <a:t>2022-06-10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96EEF-B944-40DA-A5B7-B2DD2C1793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1283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3F991-31E3-476F-970F-62E0B75F5958}" type="datetimeFigureOut">
              <a:rPr lang="ko-KR" altLang="en-US" smtClean="0"/>
              <a:t>2022-06-10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96EEF-B944-40DA-A5B7-B2DD2C1793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4782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3F991-31E3-476F-970F-62E0B75F5958}" type="datetimeFigureOut">
              <a:rPr lang="ko-KR" altLang="en-US" smtClean="0"/>
              <a:t>2022-06-10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96EEF-B944-40DA-A5B7-B2DD2C1793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2283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3F991-31E3-476F-970F-62E0B75F5958}" type="datetimeFigureOut">
              <a:rPr lang="ko-KR" altLang="en-US" smtClean="0"/>
              <a:t>2022-06-10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96EEF-B944-40DA-A5B7-B2DD2C1793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6506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3F991-31E3-476F-970F-62E0B75F5958}" type="datetimeFigureOut">
              <a:rPr lang="ko-KR" altLang="en-US" smtClean="0"/>
              <a:t>2022-06-10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96EEF-B944-40DA-A5B7-B2DD2C1793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743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3F991-31E3-476F-970F-62E0B75F5958}" type="datetimeFigureOut">
              <a:rPr lang="ko-KR" altLang="en-US" smtClean="0"/>
              <a:t>2022-06-10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96EEF-B944-40DA-A5B7-B2DD2C1793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6015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3F991-31E3-476F-970F-62E0B75F5958}" type="datetimeFigureOut">
              <a:rPr lang="ko-KR" altLang="en-US" smtClean="0"/>
              <a:t>2022-06-10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96EEF-B944-40DA-A5B7-B2DD2C1793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86770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3F991-31E3-476F-970F-62E0B75F5958}" type="datetimeFigureOut">
              <a:rPr lang="ko-KR" altLang="en-US" smtClean="0"/>
              <a:t>2022-06-10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96EEF-B944-40DA-A5B7-B2DD2C1793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7956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3F991-31E3-476F-970F-62E0B75F5958}" type="datetimeFigureOut">
              <a:rPr lang="ko-KR" altLang="en-US" smtClean="0"/>
              <a:t>2022-06-10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96EEF-B944-40DA-A5B7-B2DD2C1793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8911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43F991-31E3-476F-970F-62E0B75F5958}" type="datetimeFigureOut">
              <a:rPr lang="ko-KR" altLang="en-US" smtClean="0"/>
              <a:t>2022-06-10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D96EEF-B944-40DA-A5B7-B2DD2C1793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1549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>
            <a:extLst>
              <a:ext uri="{FF2B5EF4-FFF2-40B4-BE49-F238E27FC236}">
                <a16:creationId xmlns:a16="http://schemas.microsoft.com/office/drawing/2014/main" id="{698619CE-C21F-A982-AF40-249775D13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27759"/>
            <a:ext cx="3760470" cy="683845"/>
          </a:xfrm>
        </p:spPr>
        <p:txBody>
          <a:bodyPr>
            <a:normAutofit/>
          </a:bodyPr>
          <a:lstStyle/>
          <a:p>
            <a:r>
              <a:rPr lang="ko-KR" altLang="en-US" sz="3200" dirty="0"/>
              <a:t>동빙고동</a:t>
            </a:r>
            <a:r>
              <a:rPr lang="en-US" altLang="ko-KR" sz="3200" dirty="0"/>
              <a:t>1-97(120</a:t>
            </a:r>
            <a:r>
              <a:rPr lang="ko-KR" altLang="en-US" sz="3200" dirty="0"/>
              <a:t>억</a:t>
            </a:r>
            <a:r>
              <a:rPr lang="en-US" altLang="ko-KR" sz="3200" dirty="0"/>
              <a:t>)</a:t>
            </a:r>
            <a:endParaRPr lang="ko-KR" alt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F9DE73-0637-B8BF-20CB-898FA13737D9}"/>
              </a:ext>
            </a:extLst>
          </p:cNvPr>
          <p:cNvSpPr txBox="1"/>
          <p:nvPr/>
        </p:nvSpPr>
        <p:spPr>
          <a:xfrm>
            <a:off x="4742775" y="315767"/>
            <a:ext cx="336627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900" dirty="0"/>
              <a:t>서울특별시 강남구 테헤란로 </a:t>
            </a:r>
            <a:r>
              <a:rPr lang="en-US" altLang="ko-KR" sz="900" dirty="0"/>
              <a:t>103</a:t>
            </a:r>
            <a:r>
              <a:rPr lang="ko-KR" altLang="en-US" sz="900" dirty="0"/>
              <a:t>길 </a:t>
            </a:r>
            <a:r>
              <a:rPr lang="en-US" altLang="ko-KR" sz="900" dirty="0"/>
              <a:t>8-10, 4</a:t>
            </a:r>
            <a:r>
              <a:rPr lang="ko-KR" altLang="en-US" sz="900" dirty="0"/>
              <a:t>층 </a:t>
            </a:r>
            <a:r>
              <a:rPr lang="en-US" altLang="ko-KR" sz="900" dirty="0"/>
              <a:t>(</a:t>
            </a:r>
            <a:r>
              <a:rPr lang="ko-KR" altLang="en-US" sz="900" dirty="0"/>
              <a:t>삼성동 </a:t>
            </a:r>
            <a:r>
              <a:rPr lang="en-US" altLang="ko-KR" sz="900" dirty="0"/>
              <a:t>169-25)</a:t>
            </a:r>
          </a:p>
          <a:p>
            <a:pPr algn="r"/>
            <a:r>
              <a:rPr lang="en-US" altLang="ko-KR" sz="900" dirty="0"/>
              <a:t>Contact </a:t>
            </a:r>
            <a:r>
              <a:rPr lang="ko-KR" altLang="en-US" sz="900" dirty="0" err="1"/>
              <a:t>이정호과장</a:t>
            </a:r>
            <a:r>
              <a:rPr lang="ko-KR" altLang="en-US" sz="900" dirty="0"/>
              <a:t> </a:t>
            </a:r>
            <a:r>
              <a:rPr lang="en-US" altLang="ko-KR" sz="900" dirty="0"/>
              <a:t>HP: 010-9049-4508</a:t>
            </a:r>
          </a:p>
          <a:p>
            <a:pPr algn="r"/>
            <a:r>
              <a:rPr lang="en-US" altLang="ko-KR" sz="900" dirty="0"/>
              <a:t>Tel: 02-569-2662 Fax: 02-569-6226</a:t>
            </a:r>
            <a:endParaRPr lang="ko-KR" altLang="en-US" sz="900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52739E9A-56B0-B0FE-AA05-3F2794E348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1001" y="0"/>
            <a:ext cx="783511" cy="1108000"/>
          </a:xfrm>
          <a:prstGeom prst="rect">
            <a:avLst/>
          </a:prstGeom>
        </p:spPr>
      </p:pic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0CBF8B04-0D58-FCFE-DEDD-26DEDDFEDC52}"/>
              </a:ext>
            </a:extLst>
          </p:cNvPr>
          <p:cNvCxnSpPr>
            <a:cxnSpLocks/>
          </p:cNvCxnSpPr>
          <p:nvPr/>
        </p:nvCxnSpPr>
        <p:spPr>
          <a:xfrm>
            <a:off x="221969" y="929136"/>
            <a:ext cx="8595292" cy="18316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bject 10">
            <a:extLst>
              <a:ext uri="{FF2B5EF4-FFF2-40B4-BE49-F238E27FC236}">
                <a16:creationId xmlns:a16="http://schemas.microsoft.com/office/drawing/2014/main" id="{585AE0FE-F236-D3ED-CE95-226199B16A2C}"/>
              </a:ext>
            </a:extLst>
          </p:cNvPr>
          <p:cNvSpPr txBox="1"/>
          <p:nvPr/>
        </p:nvSpPr>
        <p:spPr>
          <a:xfrm>
            <a:off x="205293" y="1034235"/>
            <a:ext cx="1496128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buBlip>
                <a:blip r:embed="rId3"/>
              </a:buBlip>
            </a:pPr>
            <a:r>
              <a:rPr lang="en-US" sz="1400" b="1" dirty="0">
                <a:latin typeface="맑은 고딕"/>
                <a:cs typeface="맑은 고딕"/>
              </a:rPr>
              <a:t> Building Image </a:t>
            </a:r>
            <a:endParaRPr sz="1400" dirty="0">
              <a:latin typeface="맑은 고딕"/>
              <a:cs typeface="맑은 고딕"/>
            </a:endParaRPr>
          </a:p>
        </p:txBody>
      </p: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D3CA5D62-6179-6679-7709-BE62C947924E}"/>
              </a:ext>
            </a:extLst>
          </p:cNvPr>
          <p:cNvCxnSpPr>
            <a:cxnSpLocks/>
          </p:cNvCxnSpPr>
          <p:nvPr/>
        </p:nvCxnSpPr>
        <p:spPr>
          <a:xfrm>
            <a:off x="173668" y="1388764"/>
            <a:ext cx="4225612" cy="0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bject 32">
            <a:extLst>
              <a:ext uri="{FF2B5EF4-FFF2-40B4-BE49-F238E27FC236}">
                <a16:creationId xmlns:a16="http://schemas.microsoft.com/office/drawing/2014/main" id="{6420EBED-A8C4-43AF-3D09-73F328A99D8E}"/>
              </a:ext>
            </a:extLst>
          </p:cNvPr>
          <p:cNvSpPr txBox="1"/>
          <p:nvPr/>
        </p:nvSpPr>
        <p:spPr>
          <a:xfrm>
            <a:off x="4764619" y="1066179"/>
            <a:ext cx="161093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buBlip>
                <a:blip r:embed="rId3"/>
              </a:buBlip>
            </a:pPr>
            <a:r>
              <a:rPr lang="en-US" altLang="ko-KR" sz="1400" b="1" spc="-5" dirty="0">
                <a:latin typeface="맑은 고딕"/>
                <a:cs typeface="맑은 고딕"/>
              </a:rPr>
              <a:t> Information</a:t>
            </a:r>
            <a:endParaRPr lang="en-US" altLang="ko-KR" sz="1400" dirty="0">
              <a:latin typeface="맑은 고딕"/>
              <a:cs typeface="맑은 고딕"/>
            </a:endParaRPr>
          </a:p>
        </p:txBody>
      </p: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58CBBD5D-0B74-C85E-5F86-1B68985D6C11}"/>
              </a:ext>
            </a:extLst>
          </p:cNvPr>
          <p:cNvCxnSpPr>
            <a:cxnSpLocks/>
          </p:cNvCxnSpPr>
          <p:nvPr/>
        </p:nvCxnSpPr>
        <p:spPr>
          <a:xfrm>
            <a:off x="4627504" y="1388764"/>
            <a:ext cx="4267008" cy="0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bject 32">
            <a:extLst>
              <a:ext uri="{FF2B5EF4-FFF2-40B4-BE49-F238E27FC236}">
                <a16:creationId xmlns:a16="http://schemas.microsoft.com/office/drawing/2014/main" id="{3B5C4465-EA1B-8E95-E1B0-8F807C4EB1C9}"/>
              </a:ext>
            </a:extLst>
          </p:cNvPr>
          <p:cNvSpPr txBox="1"/>
          <p:nvPr/>
        </p:nvSpPr>
        <p:spPr>
          <a:xfrm>
            <a:off x="284988" y="5240513"/>
            <a:ext cx="1336737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buBlip>
                <a:blip r:embed="rId3"/>
              </a:buBlip>
            </a:pPr>
            <a:r>
              <a:rPr lang="en-US" sz="1400" b="1" dirty="0">
                <a:latin typeface="맑은 고딕"/>
                <a:cs typeface="맑은 고딕"/>
              </a:rPr>
              <a:t> </a:t>
            </a:r>
            <a:r>
              <a:rPr lang="en-US" sz="1400" b="1" spc="-5" dirty="0">
                <a:latin typeface="맑은 고딕"/>
                <a:cs typeface="맑은 고딕"/>
              </a:rPr>
              <a:t>Conditions</a:t>
            </a:r>
            <a:endParaRPr sz="1400" dirty="0">
              <a:latin typeface="맑은 고딕"/>
              <a:cs typeface="맑은 고딕"/>
            </a:endParaRPr>
          </a:p>
        </p:txBody>
      </p: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B9D8B723-40CF-E9A5-AC43-681DB4921E3D}"/>
              </a:ext>
            </a:extLst>
          </p:cNvPr>
          <p:cNvCxnSpPr>
            <a:cxnSpLocks/>
          </p:cNvCxnSpPr>
          <p:nvPr/>
        </p:nvCxnSpPr>
        <p:spPr>
          <a:xfrm>
            <a:off x="173668" y="5552172"/>
            <a:ext cx="4257237" cy="0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4C115BFA-D2AE-44AA-BF77-F376113A10BB}"/>
              </a:ext>
            </a:extLst>
          </p:cNvPr>
          <p:cNvSpPr txBox="1"/>
          <p:nvPr/>
        </p:nvSpPr>
        <p:spPr>
          <a:xfrm>
            <a:off x="173668" y="5648388"/>
            <a:ext cx="4266251" cy="10618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900" b="1" dirty="0"/>
              <a:t>용산구 동빙고동 대사관 밀집지역에 잘 나오지 않는 귀한 매물입니다</a:t>
            </a:r>
            <a:r>
              <a:rPr lang="en-US" altLang="ko-KR" sz="900" b="1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altLang="ko-KR" sz="9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900" b="1" dirty="0" err="1"/>
              <a:t>한강공원및</a:t>
            </a:r>
            <a:r>
              <a:rPr lang="ko-KR" altLang="en-US" sz="900" b="1" dirty="0"/>
              <a:t> 용산가족공원에 접근성이 용이하며 강남과 강북을 잇는 교통의 중심지에 있습니다</a:t>
            </a:r>
            <a:r>
              <a:rPr lang="en-US" altLang="ko-KR" sz="900" b="1" dirty="0"/>
              <a:t>.</a:t>
            </a:r>
            <a:r>
              <a:rPr lang="ko-KR" altLang="en-US" sz="900" b="1" dirty="0"/>
              <a:t> </a:t>
            </a:r>
            <a:endParaRPr lang="en-US" altLang="ko-KR" sz="9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altLang="ko-KR" sz="9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900" b="1" dirty="0"/>
              <a:t> </a:t>
            </a:r>
            <a:r>
              <a:rPr lang="en-US" altLang="ko-KR" sz="900" b="1" dirty="0"/>
              <a:t>2018</a:t>
            </a:r>
            <a:r>
              <a:rPr lang="ko-KR" altLang="en-US" sz="900" b="1" dirty="0"/>
              <a:t>년 </a:t>
            </a:r>
            <a:r>
              <a:rPr lang="ko-KR" altLang="en-US" sz="900" b="1" dirty="0" err="1"/>
              <a:t>준신축</a:t>
            </a:r>
            <a:r>
              <a:rPr lang="ko-KR" altLang="en-US" sz="900" b="1" dirty="0"/>
              <a:t> 빌딩으로서 내외관 컨디션이 좋으며 현재 대사관으로 임대중입니다</a:t>
            </a:r>
            <a:r>
              <a:rPr lang="en-US" altLang="ko-KR" sz="900" b="1" dirty="0"/>
              <a:t>.</a:t>
            </a:r>
          </a:p>
        </p:txBody>
      </p:sp>
      <p:graphicFrame>
        <p:nvGraphicFramePr>
          <p:cNvPr id="19" name="object 29">
            <a:extLst>
              <a:ext uri="{FF2B5EF4-FFF2-40B4-BE49-F238E27FC236}">
                <a16:creationId xmlns:a16="http://schemas.microsoft.com/office/drawing/2014/main" id="{A8520FE9-D4FC-1C91-1C20-FEA501047A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4965224"/>
              </p:ext>
            </p:extLst>
          </p:nvPr>
        </p:nvGraphicFramePr>
        <p:xfrm>
          <a:off x="4582160" y="1495907"/>
          <a:ext cx="4383545" cy="374461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111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724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7715">
                <a:tc>
                  <a:txBody>
                    <a:bodyPr/>
                    <a:lstStyle/>
                    <a:p>
                      <a:pPr marL="171450" algn="l">
                        <a:lnSpc>
                          <a:spcPct val="100000"/>
                        </a:lnSpc>
                      </a:pPr>
                      <a:r>
                        <a:rPr lang="ko-KR" altLang="en-US" sz="900" b="1" i="0">
                          <a:solidFill>
                            <a:schemeClr val="bg1"/>
                          </a:solidFill>
                          <a:latin typeface="맑은 고딕"/>
                          <a:cs typeface="맑은 고딕"/>
                        </a:rPr>
                        <a:t>소재지</a:t>
                      </a:r>
                      <a:endParaRPr sz="900" b="1" i="0" dirty="0">
                        <a:solidFill>
                          <a:schemeClr val="bg1"/>
                        </a:solidFill>
                        <a:latin typeface="맑은 고딕"/>
                        <a:cs typeface="맑은 고딕"/>
                      </a:endParaRPr>
                    </a:p>
                  </a:txBody>
                  <a:tcPr marL="0" marR="0" marT="0" marB="0" anchor="ctr">
                    <a:lnL w="1497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97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4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255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dirty="0">
                          <a:latin typeface="맑은 고딕"/>
                          <a:cs typeface="맑은 고딕"/>
                        </a:rPr>
                        <a:t>서울특별시 용산구 동빙고동 </a:t>
                      </a:r>
                      <a:r>
                        <a:rPr lang="en-US" altLang="ko-KR" sz="900" b="1" i="0" dirty="0">
                          <a:latin typeface="맑은 고딕"/>
                          <a:cs typeface="맑은 고딕"/>
                        </a:rPr>
                        <a:t>1-97</a:t>
                      </a:r>
                    </a:p>
                  </a:txBody>
                  <a:tcPr marL="0" marR="0" marT="0" marB="0" anchor="ctr">
                    <a:lnL w="1497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462">
                      <a:solidFill>
                        <a:srgbClr val="FFFFFF"/>
                      </a:solidFill>
                      <a:prstDash val="soli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0695">
                <a:tc>
                  <a:txBody>
                    <a:bodyPr/>
                    <a:lstStyle/>
                    <a:p>
                      <a:pPr marL="171450" algn="l">
                        <a:lnSpc>
                          <a:spcPct val="100000"/>
                        </a:lnSpc>
                      </a:pPr>
                      <a:r>
                        <a:rPr lang="ko-KR" altLang="en-US" sz="900" b="1" i="0" dirty="0">
                          <a:solidFill>
                            <a:schemeClr val="bg1"/>
                          </a:solidFill>
                          <a:latin typeface="맑은 고딕"/>
                          <a:cs typeface="맑은 고딕"/>
                        </a:rPr>
                        <a:t>지역</a:t>
                      </a:r>
                      <a:r>
                        <a:rPr lang="en-US" altLang="ko-KR" sz="900" b="1" i="0" dirty="0">
                          <a:solidFill>
                            <a:schemeClr val="bg1"/>
                          </a:solidFill>
                          <a:latin typeface="맑은 고딕"/>
                          <a:cs typeface="맑은 고딕"/>
                        </a:rPr>
                        <a:t>·</a:t>
                      </a:r>
                      <a:r>
                        <a:rPr lang="ko-KR" altLang="en-US" sz="900" b="1" i="0" dirty="0">
                          <a:solidFill>
                            <a:schemeClr val="bg1"/>
                          </a:solidFill>
                          <a:latin typeface="맑은 고딕"/>
                          <a:cs typeface="맑은 고딕"/>
                        </a:rPr>
                        <a:t>지구</a:t>
                      </a:r>
                      <a:endParaRPr sz="900" b="1" i="0" dirty="0">
                        <a:solidFill>
                          <a:schemeClr val="bg1"/>
                        </a:solidFill>
                        <a:latin typeface="맑은 고딕"/>
                        <a:cs typeface="맑은 고딕"/>
                      </a:endParaRPr>
                    </a:p>
                  </a:txBody>
                  <a:tcPr marL="0" marR="0" marT="0" marB="0" anchor="ctr">
                    <a:lnL w="1497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97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97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255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dirty="0">
                          <a:latin typeface="맑은 고딕"/>
                          <a:cs typeface="맑은 고딕"/>
                        </a:rPr>
                        <a:t>제</a:t>
                      </a:r>
                      <a:r>
                        <a:rPr lang="en-US" altLang="ko-KR" sz="900" b="1" i="0" dirty="0">
                          <a:latin typeface="맑은 고딕"/>
                          <a:cs typeface="맑은 고딕"/>
                        </a:rPr>
                        <a:t>2</a:t>
                      </a:r>
                      <a:r>
                        <a:rPr lang="ko-KR" altLang="en-US" sz="900" b="1" i="0" dirty="0">
                          <a:latin typeface="맑은 고딕"/>
                          <a:cs typeface="맑은 고딕"/>
                        </a:rPr>
                        <a:t>종일반주거 지역</a:t>
                      </a:r>
                      <a:endParaRPr lang="en-US" altLang="ko-KR" sz="900" b="1" i="0" dirty="0">
                        <a:latin typeface="맑은 고딕"/>
                        <a:cs typeface="맑은 고딕"/>
                      </a:endParaRPr>
                    </a:p>
                  </a:txBody>
                  <a:tcPr marL="0" marR="0" marT="0" marB="0" anchor="ctr">
                    <a:lnL w="1497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462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97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0695">
                <a:tc>
                  <a:txBody>
                    <a:bodyPr/>
                    <a:lstStyle/>
                    <a:p>
                      <a:pPr marL="186690" algn="l">
                        <a:lnSpc>
                          <a:spcPct val="100000"/>
                        </a:lnSpc>
                      </a:pPr>
                      <a:r>
                        <a:rPr lang="ko-KR" altLang="en-US" sz="900" b="1" i="0" dirty="0">
                          <a:solidFill>
                            <a:schemeClr val="bg1"/>
                          </a:solidFill>
                          <a:latin typeface="맑은 고딕"/>
                          <a:cs typeface="맑은 고딕"/>
                        </a:rPr>
                        <a:t>대지면적</a:t>
                      </a:r>
                      <a:endParaRPr sz="900" b="1" i="0" dirty="0">
                        <a:solidFill>
                          <a:schemeClr val="bg1"/>
                        </a:solidFill>
                        <a:latin typeface="맑은 고딕"/>
                        <a:cs typeface="맑은 고딕"/>
                      </a:endParaRPr>
                    </a:p>
                  </a:txBody>
                  <a:tcPr marL="0" marR="0" marT="0" marB="0" anchor="ctr">
                    <a:lnL w="1497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97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97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4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255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effectLst/>
                        </a:rPr>
                        <a:t>247㎡    </a:t>
                      </a:r>
                      <a:r>
                        <a:rPr lang="en-US" altLang="ko-KR" sz="900" b="1" i="0" dirty="0">
                          <a:solidFill>
                            <a:srgbClr val="FF0000"/>
                          </a:solidFill>
                          <a:latin typeface="+mn-lt"/>
                          <a:cs typeface="맑은 고딕"/>
                        </a:rPr>
                        <a:t>(74.72</a:t>
                      </a:r>
                      <a:r>
                        <a:rPr lang="ko-KR" altLang="en-US" sz="900" b="1" i="0" dirty="0">
                          <a:solidFill>
                            <a:srgbClr val="FF0000"/>
                          </a:solidFill>
                          <a:latin typeface="+mn-lt"/>
                          <a:cs typeface="맑은 고딕"/>
                        </a:rPr>
                        <a:t>평</a:t>
                      </a:r>
                      <a:r>
                        <a:rPr lang="en-US" altLang="ko-KR" sz="900" b="1" i="0" dirty="0">
                          <a:solidFill>
                            <a:srgbClr val="FF0000"/>
                          </a:solidFill>
                          <a:latin typeface="+mn-lt"/>
                          <a:cs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1497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462">
                      <a:solidFill>
                        <a:srgbClr val="FFFFFF"/>
                      </a:solidFill>
                      <a:prstDash val="solid"/>
                    </a:lnR>
                    <a:lnT w="1497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4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3193">
                <a:tc>
                  <a:txBody>
                    <a:bodyPr/>
                    <a:lstStyle/>
                    <a:p>
                      <a:pPr marL="186690" marR="180340" algn="l">
                        <a:lnSpc>
                          <a:spcPts val="1080"/>
                        </a:lnSpc>
                      </a:pPr>
                      <a:r>
                        <a:rPr lang="ko-KR" altLang="en-US" sz="900" b="1" i="0" dirty="0">
                          <a:solidFill>
                            <a:schemeClr val="bg1"/>
                          </a:solidFill>
                          <a:latin typeface="맑은 고딕"/>
                          <a:cs typeface="맑은 고딕"/>
                        </a:rPr>
                        <a:t>공시지가</a:t>
                      </a:r>
                      <a:endParaRPr sz="900" b="1" i="0" dirty="0">
                        <a:solidFill>
                          <a:schemeClr val="bg1"/>
                        </a:solidFill>
                        <a:latin typeface="맑은 고딕"/>
                        <a:cs typeface="맑은 고딕"/>
                      </a:endParaRPr>
                    </a:p>
                  </a:txBody>
                  <a:tcPr marL="0" marR="0" marT="0" marB="0" anchor="ctr">
                    <a:lnL w="1497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97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4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4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255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effectLst/>
                        </a:rPr>
                        <a:t>10,940,000</a:t>
                      </a:r>
                      <a:r>
                        <a:rPr lang="ko-KR" altLang="en-US" sz="900" b="1" dirty="0">
                          <a:effectLst/>
                        </a:rPr>
                        <a:t>원</a:t>
                      </a:r>
                      <a:r>
                        <a:rPr lang="en-US" altLang="ko-KR" sz="900" b="1" dirty="0">
                          <a:effectLst/>
                        </a:rPr>
                        <a:t>/㎡</a:t>
                      </a:r>
                      <a:r>
                        <a:rPr lang="en-US" altLang="ko-KR" sz="900" b="1" dirty="0"/>
                        <a:t> </a:t>
                      </a:r>
                      <a:r>
                        <a:rPr lang="en-US" altLang="ko-KR" sz="900" b="1" i="0" dirty="0">
                          <a:latin typeface="+mn-lt"/>
                          <a:cs typeface="맑은 고딕"/>
                        </a:rPr>
                        <a:t>(36,165,452</a:t>
                      </a:r>
                      <a:r>
                        <a:rPr lang="ko-KR" altLang="en-US" sz="900" b="1" i="0" dirty="0">
                          <a:latin typeface="+mn-lt"/>
                          <a:cs typeface="맑은 고딕"/>
                        </a:rPr>
                        <a:t>원</a:t>
                      </a:r>
                      <a:r>
                        <a:rPr lang="en-US" altLang="ko-KR" sz="900" b="1" i="0" dirty="0">
                          <a:latin typeface="+mn-lt"/>
                          <a:cs typeface="맑은 고딕"/>
                        </a:rPr>
                        <a:t>/</a:t>
                      </a:r>
                      <a:r>
                        <a:rPr lang="ko-KR" altLang="en-US" sz="900" b="1" i="0" dirty="0">
                          <a:latin typeface="+mn-lt"/>
                          <a:cs typeface="맑은 고딕"/>
                        </a:rPr>
                        <a:t>평</a:t>
                      </a:r>
                      <a:r>
                        <a:rPr lang="en-US" altLang="ko-KR" sz="900" b="1" i="0" dirty="0">
                          <a:latin typeface="+mn-lt"/>
                          <a:cs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1497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462">
                      <a:solidFill>
                        <a:srgbClr val="FFFFFF"/>
                      </a:solidFill>
                      <a:prstDash val="solid"/>
                    </a:lnR>
                    <a:lnT w="134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4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0700">
                <a:tc>
                  <a:txBody>
                    <a:bodyPr/>
                    <a:lstStyle/>
                    <a:p>
                      <a:pPr marL="244475" algn="l">
                        <a:lnSpc>
                          <a:spcPct val="100000"/>
                        </a:lnSpc>
                      </a:pPr>
                      <a:r>
                        <a:rPr lang="ko-KR" altLang="en-US" sz="900" b="1" i="0" dirty="0">
                          <a:solidFill>
                            <a:schemeClr val="bg1"/>
                          </a:solidFill>
                          <a:latin typeface="맑은 고딕"/>
                          <a:cs typeface="맑은 고딕"/>
                        </a:rPr>
                        <a:t>주용도</a:t>
                      </a:r>
                      <a:endParaRPr sz="900" b="1" i="0" dirty="0">
                        <a:solidFill>
                          <a:schemeClr val="bg1"/>
                        </a:solidFill>
                        <a:latin typeface="맑은 고딕"/>
                        <a:cs typeface="맑은 고딕"/>
                      </a:endParaRPr>
                    </a:p>
                  </a:txBody>
                  <a:tcPr marL="0" marR="0" marT="0" marB="0" anchor="ctr">
                    <a:lnL w="1497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97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4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97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255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dirty="0">
                          <a:latin typeface="+mn-lt"/>
                          <a:cs typeface="맑은 고딕"/>
                        </a:rPr>
                        <a:t>근린생활시설</a:t>
                      </a:r>
                    </a:p>
                  </a:txBody>
                  <a:tcPr marL="0" marR="0" marT="0" marB="0" anchor="ctr">
                    <a:lnL w="1497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462">
                      <a:solidFill>
                        <a:srgbClr val="FFFFFF"/>
                      </a:solidFill>
                      <a:prstDash val="solid"/>
                    </a:lnR>
                    <a:lnT w="134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97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0695">
                <a:tc>
                  <a:txBody>
                    <a:bodyPr/>
                    <a:lstStyle/>
                    <a:p>
                      <a:pPr marL="186690" algn="l">
                        <a:lnSpc>
                          <a:spcPct val="100000"/>
                        </a:lnSpc>
                      </a:pPr>
                      <a:r>
                        <a:rPr lang="ko-KR" altLang="en-US" sz="900" b="1" i="0" dirty="0">
                          <a:solidFill>
                            <a:schemeClr val="bg1"/>
                          </a:solidFill>
                          <a:latin typeface="맑은 고딕"/>
                          <a:cs typeface="맑은 고딕"/>
                        </a:rPr>
                        <a:t>연면적</a:t>
                      </a:r>
                      <a:endParaRPr sz="900" b="1" i="0" dirty="0">
                        <a:solidFill>
                          <a:schemeClr val="bg1"/>
                        </a:solidFill>
                        <a:latin typeface="맑은 고딕"/>
                        <a:cs typeface="맑은 고딕"/>
                      </a:endParaRPr>
                    </a:p>
                  </a:txBody>
                  <a:tcPr marL="0" marR="0" marT="0" marB="0" anchor="ctr">
                    <a:lnL w="1497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97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97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97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255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effectLst/>
                        </a:rPr>
                        <a:t>705.18㎡  </a:t>
                      </a:r>
                      <a:r>
                        <a:rPr lang="en-US" altLang="ko-KR" sz="900" b="1" i="0" dirty="0">
                          <a:solidFill>
                            <a:srgbClr val="FF0000"/>
                          </a:solidFill>
                          <a:latin typeface="+mn-lt"/>
                          <a:cs typeface="맑은 고딕"/>
                        </a:rPr>
                        <a:t>(213.32</a:t>
                      </a:r>
                      <a:r>
                        <a:rPr lang="ko-KR" altLang="en-US" sz="900" b="1" i="0" dirty="0">
                          <a:solidFill>
                            <a:srgbClr val="FF0000"/>
                          </a:solidFill>
                          <a:latin typeface="+mn-lt"/>
                          <a:cs typeface="맑은 고딕"/>
                        </a:rPr>
                        <a:t>평</a:t>
                      </a:r>
                      <a:r>
                        <a:rPr lang="en-US" altLang="ko-KR" sz="900" b="1" i="0" dirty="0">
                          <a:solidFill>
                            <a:srgbClr val="FF0000"/>
                          </a:solidFill>
                          <a:latin typeface="+mn-lt"/>
                          <a:cs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1497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462">
                      <a:solidFill>
                        <a:srgbClr val="FFFFFF"/>
                      </a:solidFill>
                      <a:prstDash val="solid"/>
                    </a:lnR>
                    <a:lnT w="1497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97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0695">
                <a:tc>
                  <a:txBody>
                    <a:bodyPr/>
                    <a:lstStyle/>
                    <a:p>
                      <a:pPr marL="186690" algn="l">
                        <a:lnSpc>
                          <a:spcPct val="100000"/>
                        </a:lnSpc>
                      </a:pPr>
                      <a:r>
                        <a:rPr lang="ko-KR" altLang="en-US" sz="900" b="1" i="0" dirty="0">
                          <a:solidFill>
                            <a:schemeClr val="bg1"/>
                          </a:solidFill>
                          <a:latin typeface="맑은 고딕"/>
                          <a:cs typeface="맑은 고딕"/>
                        </a:rPr>
                        <a:t>건축면적</a:t>
                      </a:r>
                      <a:endParaRPr sz="900" b="1" i="0" dirty="0">
                        <a:solidFill>
                          <a:schemeClr val="bg1"/>
                        </a:solidFill>
                        <a:latin typeface="맑은 고딕"/>
                        <a:cs typeface="맑은 고딕"/>
                      </a:endParaRPr>
                    </a:p>
                  </a:txBody>
                  <a:tcPr marL="0" marR="0" marT="0" marB="0" anchor="ctr">
                    <a:lnL w="1497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97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97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4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255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effectLst/>
                        </a:rPr>
                        <a:t>145.15㎡    </a:t>
                      </a:r>
                      <a:r>
                        <a:rPr lang="en-US" altLang="ko-KR" sz="900" b="1" i="0" dirty="0">
                          <a:latin typeface="+mn-lt"/>
                          <a:cs typeface="맑은 고딕"/>
                        </a:rPr>
                        <a:t>(43.91</a:t>
                      </a:r>
                      <a:r>
                        <a:rPr lang="ko-KR" altLang="en-US" sz="900" b="1" i="0" dirty="0">
                          <a:latin typeface="+mn-lt"/>
                          <a:cs typeface="맑은 고딕"/>
                        </a:rPr>
                        <a:t>평</a:t>
                      </a:r>
                      <a:r>
                        <a:rPr lang="en-US" altLang="ko-KR" sz="900" b="1" i="0" dirty="0">
                          <a:latin typeface="+mn-lt"/>
                          <a:cs typeface="맑은 고딕"/>
                        </a:rPr>
                        <a:t>)</a:t>
                      </a:r>
                      <a:endParaRPr lang="en-US" altLang="ko-KR" sz="900" b="1" i="0" dirty="0">
                        <a:solidFill>
                          <a:srgbClr val="FF0000"/>
                        </a:solidFill>
                        <a:latin typeface="+mn-lt"/>
                        <a:cs typeface="맑은 고딕"/>
                      </a:endParaRPr>
                    </a:p>
                  </a:txBody>
                  <a:tcPr marL="0" marR="0" marT="0" marB="0" anchor="ctr">
                    <a:lnL w="1497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462">
                      <a:solidFill>
                        <a:srgbClr val="FFFFFF"/>
                      </a:solidFill>
                      <a:prstDash val="solid"/>
                    </a:lnR>
                    <a:lnT w="1497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4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0695">
                <a:tc>
                  <a:txBody>
                    <a:bodyPr/>
                    <a:lstStyle/>
                    <a:p>
                      <a:pPr marL="186690" algn="l">
                        <a:lnSpc>
                          <a:spcPct val="100000"/>
                        </a:lnSpc>
                      </a:pPr>
                      <a:r>
                        <a:rPr lang="ko-KR" altLang="en-US" sz="900" b="1" i="0" dirty="0">
                          <a:solidFill>
                            <a:schemeClr val="bg1"/>
                          </a:solidFill>
                          <a:latin typeface="맑은 고딕"/>
                          <a:cs typeface="맑은 고딕"/>
                        </a:rPr>
                        <a:t>건폐율</a:t>
                      </a:r>
                      <a:r>
                        <a:rPr lang="en-US" altLang="ko-KR" sz="900" b="1" i="0" dirty="0">
                          <a:solidFill>
                            <a:schemeClr val="bg1"/>
                          </a:solidFill>
                          <a:latin typeface="맑은 고딕"/>
                          <a:cs typeface="맑은 고딕"/>
                        </a:rPr>
                        <a:t>/</a:t>
                      </a:r>
                      <a:r>
                        <a:rPr lang="ko-KR" altLang="en-US" sz="900" b="1" i="0" dirty="0" err="1">
                          <a:solidFill>
                            <a:schemeClr val="bg1"/>
                          </a:solidFill>
                          <a:latin typeface="맑은 고딕"/>
                          <a:cs typeface="맑은 고딕"/>
                        </a:rPr>
                        <a:t>용적율</a:t>
                      </a:r>
                      <a:endParaRPr sz="900" b="1" i="0" dirty="0">
                        <a:solidFill>
                          <a:schemeClr val="bg1"/>
                        </a:solidFill>
                        <a:latin typeface="맑은 고딕"/>
                        <a:cs typeface="맑은 고딕"/>
                      </a:endParaRPr>
                    </a:p>
                  </a:txBody>
                  <a:tcPr marL="0" marR="0" marT="0" marB="0" anchor="ctr">
                    <a:lnL w="1497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97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4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4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255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effectLst/>
                        </a:rPr>
                        <a:t>58.76%  </a:t>
                      </a:r>
                      <a:r>
                        <a:rPr lang="en-US" altLang="ko-KR" sz="900" b="1" i="0" dirty="0">
                          <a:effectLst/>
                          <a:latin typeface="+mn-lt"/>
                        </a:rPr>
                        <a:t>/ 198.75</a:t>
                      </a:r>
                      <a:r>
                        <a:rPr lang="en-US" altLang="ko-KR" sz="900" b="1" dirty="0">
                          <a:effectLst/>
                        </a:rPr>
                        <a:t>%    </a:t>
                      </a:r>
                      <a:endParaRPr lang="en-US" altLang="ko-KR" sz="900" b="1" i="0" dirty="0">
                        <a:latin typeface="+mn-lt"/>
                        <a:cs typeface="맑은 고딕"/>
                      </a:endParaRPr>
                    </a:p>
                  </a:txBody>
                  <a:tcPr marL="0" marR="0" marT="0" marB="0" anchor="ctr">
                    <a:lnL w="1497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462">
                      <a:solidFill>
                        <a:srgbClr val="FFFFFF"/>
                      </a:solidFill>
                      <a:prstDash val="solid"/>
                    </a:lnR>
                    <a:lnT w="134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4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8324">
                <a:tc>
                  <a:txBody>
                    <a:bodyPr/>
                    <a:lstStyle/>
                    <a:p>
                      <a:pPr marL="244475" marR="193675" indent="-6350" algn="l">
                        <a:lnSpc>
                          <a:spcPts val="1080"/>
                        </a:lnSpc>
                      </a:pPr>
                      <a:r>
                        <a:rPr lang="ko-KR" altLang="en-US" sz="900" b="1" i="0" dirty="0">
                          <a:solidFill>
                            <a:schemeClr val="bg1"/>
                          </a:solidFill>
                          <a:latin typeface="맑은 고딕"/>
                          <a:cs typeface="맑은 고딕"/>
                        </a:rPr>
                        <a:t>규모</a:t>
                      </a:r>
                      <a:endParaRPr sz="900" b="1" i="0" dirty="0">
                        <a:solidFill>
                          <a:schemeClr val="bg1"/>
                        </a:solidFill>
                        <a:latin typeface="맑은 고딕"/>
                        <a:cs typeface="맑은 고딕"/>
                      </a:endParaRPr>
                    </a:p>
                  </a:txBody>
                  <a:tcPr marL="0" marR="0" marT="0" marB="0" anchor="ctr">
                    <a:lnL w="1497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97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4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4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255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dirty="0">
                          <a:latin typeface="맑은 고딕"/>
                          <a:cs typeface="맑은 고딕"/>
                        </a:rPr>
                        <a:t>지하 </a:t>
                      </a:r>
                      <a:r>
                        <a:rPr lang="en-US" altLang="ko-KR" sz="900" b="1" i="0" dirty="0">
                          <a:latin typeface="맑은 고딕"/>
                          <a:cs typeface="맑은 고딕"/>
                        </a:rPr>
                        <a:t>1</a:t>
                      </a:r>
                      <a:r>
                        <a:rPr lang="ko-KR" altLang="en-US" sz="900" b="1" i="0" dirty="0">
                          <a:latin typeface="맑은 고딕"/>
                          <a:cs typeface="맑은 고딕"/>
                        </a:rPr>
                        <a:t>층 </a:t>
                      </a:r>
                      <a:r>
                        <a:rPr lang="en-US" altLang="ko-KR" sz="900" b="1" i="0" dirty="0">
                          <a:latin typeface="맑은 고딕"/>
                          <a:cs typeface="맑은 고딕"/>
                        </a:rPr>
                        <a:t>~ </a:t>
                      </a:r>
                      <a:r>
                        <a:rPr lang="ko-KR" altLang="en-US" sz="900" b="1" i="0" dirty="0">
                          <a:latin typeface="맑은 고딕"/>
                          <a:cs typeface="맑은 고딕"/>
                        </a:rPr>
                        <a:t>지상 </a:t>
                      </a:r>
                      <a:r>
                        <a:rPr lang="en-US" altLang="ko-KR" sz="900" b="1" i="0" dirty="0">
                          <a:latin typeface="맑은 고딕"/>
                          <a:cs typeface="맑은 고딕"/>
                        </a:rPr>
                        <a:t>4</a:t>
                      </a:r>
                      <a:r>
                        <a:rPr lang="ko-KR" altLang="en-US" sz="900" b="1" i="0" dirty="0">
                          <a:latin typeface="맑은 고딕"/>
                          <a:cs typeface="맑은 고딕"/>
                        </a:rPr>
                        <a:t>층</a:t>
                      </a:r>
                    </a:p>
                  </a:txBody>
                  <a:tcPr marL="0" marR="0" marT="0" marB="0" anchor="ctr">
                    <a:lnL w="1497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462">
                      <a:solidFill>
                        <a:srgbClr val="FFFFFF"/>
                      </a:solidFill>
                      <a:prstDash val="solid"/>
                    </a:lnR>
                    <a:lnT w="134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4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8324">
                <a:tc>
                  <a:txBody>
                    <a:bodyPr/>
                    <a:lstStyle/>
                    <a:p>
                      <a:pPr marL="244475" marR="193675" indent="-6350" algn="l">
                        <a:lnSpc>
                          <a:spcPts val="1080"/>
                        </a:lnSpc>
                      </a:pPr>
                      <a:r>
                        <a:rPr lang="ko-KR" altLang="en-US" sz="900" b="1" i="0" dirty="0">
                          <a:solidFill>
                            <a:schemeClr val="bg1"/>
                          </a:solidFill>
                          <a:latin typeface="맑은 고딕"/>
                          <a:cs typeface="맑은 고딕"/>
                        </a:rPr>
                        <a:t>구조</a:t>
                      </a:r>
                      <a:endParaRPr sz="900" b="1" i="0" dirty="0">
                        <a:solidFill>
                          <a:schemeClr val="bg1"/>
                        </a:solidFill>
                        <a:latin typeface="맑은 고딕"/>
                        <a:cs typeface="맑은 고딕"/>
                      </a:endParaRPr>
                    </a:p>
                  </a:txBody>
                  <a:tcPr marL="0" marR="0" marT="0" marB="0" anchor="ctr">
                    <a:lnL w="1497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97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4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4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255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dirty="0">
                          <a:effectLst/>
                        </a:rPr>
                        <a:t>철근콘크리트구조</a:t>
                      </a:r>
                      <a:endParaRPr lang="ko-KR" altLang="en-US" sz="900" b="1" i="0" dirty="0">
                        <a:latin typeface="+mn-lt"/>
                        <a:cs typeface="맑은 고딕"/>
                      </a:endParaRPr>
                    </a:p>
                  </a:txBody>
                  <a:tcPr marL="0" marR="0" marT="0" marB="0" anchor="ctr">
                    <a:lnL w="1497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462">
                      <a:solidFill>
                        <a:srgbClr val="FFFFFF"/>
                      </a:solidFill>
                      <a:prstDash val="solid"/>
                    </a:lnR>
                    <a:lnT w="134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4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1492">
                <a:tc>
                  <a:txBody>
                    <a:bodyPr/>
                    <a:lstStyle/>
                    <a:p>
                      <a:pPr marL="186690" algn="l">
                        <a:lnSpc>
                          <a:spcPct val="100000"/>
                        </a:lnSpc>
                      </a:pPr>
                      <a:r>
                        <a:rPr lang="ko-KR" altLang="en-US" sz="900" b="1" i="0" dirty="0">
                          <a:solidFill>
                            <a:schemeClr val="bg1"/>
                          </a:solidFill>
                          <a:latin typeface="맑은 고딕"/>
                          <a:cs typeface="맑은 고딕"/>
                        </a:rPr>
                        <a:t>주차대수</a:t>
                      </a:r>
                      <a:endParaRPr sz="900" b="1" i="0" dirty="0">
                        <a:solidFill>
                          <a:schemeClr val="bg1"/>
                        </a:solidFill>
                        <a:latin typeface="맑은 고딕"/>
                        <a:cs typeface="맑은 고딕"/>
                      </a:endParaRPr>
                    </a:p>
                  </a:txBody>
                  <a:tcPr marL="0" marR="0" marT="0" marB="0" anchor="ctr">
                    <a:lnL w="1497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97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4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4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2550" algn="l">
                        <a:lnSpc>
                          <a:spcPct val="100000"/>
                        </a:lnSpc>
                      </a:pPr>
                      <a:r>
                        <a:rPr lang="en-US" sz="900" b="1" i="0" dirty="0">
                          <a:latin typeface="맑은 고딕"/>
                          <a:cs typeface="맑은 고딕"/>
                        </a:rPr>
                        <a:t> -</a:t>
                      </a:r>
                      <a:endParaRPr sz="900" b="1" i="0" dirty="0">
                        <a:latin typeface="맑은 고딕"/>
                        <a:cs typeface="맑은 고딕"/>
                      </a:endParaRPr>
                    </a:p>
                  </a:txBody>
                  <a:tcPr marL="0" marR="0" marT="0" marB="0" anchor="ctr">
                    <a:lnL w="1497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462">
                      <a:solidFill>
                        <a:srgbClr val="FFFFFF"/>
                      </a:solidFill>
                      <a:prstDash val="solid"/>
                    </a:lnR>
                    <a:lnT w="134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4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0695">
                <a:tc>
                  <a:txBody>
                    <a:bodyPr/>
                    <a:lstStyle/>
                    <a:p>
                      <a:pPr marL="186690" algn="l">
                        <a:lnSpc>
                          <a:spcPct val="100000"/>
                        </a:lnSpc>
                      </a:pPr>
                      <a:r>
                        <a:rPr lang="ko-KR" altLang="en-US" sz="900" b="1" i="0" dirty="0">
                          <a:solidFill>
                            <a:schemeClr val="bg1"/>
                          </a:solidFill>
                          <a:latin typeface="맑은 고딕"/>
                          <a:cs typeface="맑은 고딕"/>
                        </a:rPr>
                        <a:t>승강기</a:t>
                      </a:r>
                      <a:endParaRPr sz="900" b="1" i="0" dirty="0">
                        <a:solidFill>
                          <a:schemeClr val="bg1"/>
                        </a:solidFill>
                        <a:latin typeface="맑은 고딕"/>
                        <a:cs typeface="맑은 고딕"/>
                      </a:endParaRPr>
                    </a:p>
                  </a:txBody>
                  <a:tcPr marL="0" marR="0" marT="0" marB="0" anchor="ctr">
                    <a:lnL w="1497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97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4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97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2550" algn="l">
                        <a:lnSpc>
                          <a:spcPct val="100000"/>
                        </a:lnSpc>
                      </a:pPr>
                      <a:r>
                        <a:rPr lang="en-US" altLang="ko-KR" sz="900" b="1" i="0" dirty="0">
                          <a:latin typeface="맑은 고딕"/>
                          <a:cs typeface="맑은 고딕"/>
                        </a:rPr>
                        <a:t> 1</a:t>
                      </a:r>
                      <a:r>
                        <a:rPr lang="ko-KR" altLang="en-US" sz="900" b="1" i="0" dirty="0">
                          <a:latin typeface="맑은 고딕"/>
                          <a:cs typeface="맑은 고딕"/>
                        </a:rPr>
                        <a:t>대</a:t>
                      </a:r>
                      <a:endParaRPr lang="en-US" altLang="ko-KR" sz="900" b="1" i="0" dirty="0">
                        <a:latin typeface="맑은 고딕"/>
                        <a:cs typeface="맑은 고딕"/>
                      </a:endParaRPr>
                    </a:p>
                  </a:txBody>
                  <a:tcPr marL="0" marR="0" marT="0" marB="0" anchor="ctr">
                    <a:lnL w="1497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462">
                      <a:solidFill>
                        <a:srgbClr val="FFFFFF"/>
                      </a:solidFill>
                      <a:prstDash val="solid"/>
                    </a:lnR>
                    <a:lnT w="134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97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0695">
                <a:tc>
                  <a:txBody>
                    <a:bodyPr/>
                    <a:lstStyle/>
                    <a:p>
                      <a:pPr marL="186690" algn="l">
                        <a:lnSpc>
                          <a:spcPct val="100000"/>
                        </a:lnSpc>
                      </a:pPr>
                      <a:r>
                        <a:rPr lang="ko-KR" altLang="en-US" sz="900" b="1" i="0" dirty="0">
                          <a:solidFill>
                            <a:schemeClr val="bg1"/>
                          </a:solidFill>
                          <a:latin typeface="맑은 고딕"/>
                          <a:cs typeface="맑은 고딕"/>
                        </a:rPr>
                        <a:t>승인일자</a:t>
                      </a:r>
                      <a:endParaRPr sz="900" b="1" i="0" dirty="0">
                        <a:solidFill>
                          <a:schemeClr val="bg1"/>
                        </a:solidFill>
                        <a:latin typeface="맑은 고딕"/>
                        <a:cs typeface="맑은 고딕"/>
                      </a:endParaRPr>
                    </a:p>
                  </a:txBody>
                  <a:tcPr marL="0" marR="0" marT="0" marB="0" anchor="ctr">
                    <a:lnL w="1497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97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97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449">
                      <a:solidFill>
                        <a:srgbClr val="FFFFFF"/>
                      </a:solidFill>
                      <a:prstDash val="soli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i="0" dirty="0">
                          <a:latin typeface="+mn-lt"/>
                          <a:cs typeface="맑은 고딕"/>
                        </a:rPr>
                        <a:t>2018-10-02</a:t>
                      </a:r>
                    </a:p>
                  </a:txBody>
                  <a:tcPr marL="0" marR="0" marT="0" marB="0" anchor="ctr">
                    <a:lnL w="1497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462">
                      <a:solidFill>
                        <a:srgbClr val="FFFFFF"/>
                      </a:solidFill>
                      <a:prstDash val="solid"/>
                    </a:lnR>
                    <a:lnT w="1497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449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graphicFrame>
        <p:nvGraphicFramePr>
          <p:cNvPr id="20" name="표 19">
            <a:extLst>
              <a:ext uri="{FF2B5EF4-FFF2-40B4-BE49-F238E27FC236}">
                <a16:creationId xmlns:a16="http://schemas.microsoft.com/office/drawing/2014/main" id="{0FBF5A64-557B-8C3B-5E81-CA7E59E2EA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3028006"/>
              </p:ext>
            </p:extLst>
          </p:nvPr>
        </p:nvGraphicFramePr>
        <p:xfrm>
          <a:off x="4571999" y="5425440"/>
          <a:ext cx="4375720" cy="13448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7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58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58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32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8462">
                <a:tc gridSpan="4">
                  <a:txBody>
                    <a:bodyPr/>
                    <a:lstStyle/>
                    <a:p>
                      <a:pPr algn="l" latinLnBrk="1"/>
                      <a:r>
                        <a:rPr lang="en-US" altLang="ko-KR" sz="1000" b="1" dirty="0">
                          <a:solidFill>
                            <a:sysClr val="windowText" lastClr="000000"/>
                          </a:solidFill>
                        </a:rPr>
                        <a:t>Rental &amp;</a:t>
                      </a:r>
                      <a:r>
                        <a:rPr lang="en-US" altLang="ko-KR" sz="1000" b="1" baseline="0" dirty="0">
                          <a:solidFill>
                            <a:sysClr val="windowText" lastClr="000000"/>
                          </a:solidFill>
                        </a:rPr>
                        <a:t> Price </a:t>
                      </a:r>
                      <a:endParaRPr lang="ko-KR" altLang="en-US" sz="1000" b="1" dirty="0">
                        <a:solidFill>
                          <a:srgbClr val="0000FF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latinLnBrk="1"/>
                      <a:endParaRPr lang="ko-KR" altLang="en-US" sz="10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latinLnBrk="1"/>
                      <a:endParaRPr lang="ko-KR" altLang="en-US" sz="10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latinLnBrk="1"/>
                      <a:endParaRPr lang="ko-KR" altLang="en-US" sz="10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9757">
                <a:tc>
                  <a:txBody>
                    <a:bodyPr/>
                    <a:lstStyle/>
                    <a:p>
                      <a:pPr marL="82550" algn="l">
                        <a:lnSpc>
                          <a:spcPct val="100000"/>
                        </a:lnSpc>
                      </a:pPr>
                      <a:r>
                        <a:rPr lang="ko-KR" altLang="en-US" sz="900" b="1" i="0" dirty="0">
                          <a:solidFill>
                            <a:schemeClr val="bg1"/>
                          </a:solidFill>
                          <a:latin typeface="맑은 고딕"/>
                          <a:cs typeface="맑은 고딕"/>
                        </a:rPr>
                        <a:t> 보증금</a:t>
                      </a:r>
                      <a:endParaRPr sz="900" b="1" i="0" dirty="0">
                        <a:solidFill>
                          <a:schemeClr val="bg1"/>
                        </a:solidFill>
                        <a:latin typeface="맑은 고딕"/>
                        <a:cs typeface="맑은 고딕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8255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맑은 고딕"/>
                        </a:rPr>
                        <a:t>세부내역은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2550" algn="l">
                        <a:lnSpc>
                          <a:spcPct val="100000"/>
                        </a:lnSpc>
                      </a:pPr>
                      <a:r>
                        <a:rPr lang="ko-KR" altLang="en-US" sz="900" b="1" i="0" dirty="0">
                          <a:solidFill>
                            <a:schemeClr val="bg1"/>
                          </a:solidFill>
                          <a:latin typeface="맑은 고딕"/>
                          <a:cs typeface="맑은 고딕"/>
                        </a:rPr>
                        <a:t>매매가</a:t>
                      </a:r>
                      <a:r>
                        <a:rPr lang="en-US" altLang="ko-KR" sz="900" b="1" i="0" dirty="0">
                          <a:solidFill>
                            <a:schemeClr val="bg1"/>
                          </a:solidFill>
                          <a:latin typeface="맑은 고딕"/>
                          <a:cs typeface="맑은 고딕"/>
                        </a:rPr>
                        <a:t>(</a:t>
                      </a:r>
                      <a:r>
                        <a:rPr lang="ko-KR" altLang="en-US" sz="900" b="1" i="0" dirty="0">
                          <a:solidFill>
                            <a:schemeClr val="bg1"/>
                          </a:solidFill>
                          <a:latin typeface="맑은 고딕"/>
                          <a:cs typeface="맑은 고딕"/>
                        </a:rPr>
                        <a:t>수익률</a:t>
                      </a:r>
                      <a:r>
                        <a:rPr lang="en-US" altLang="ko-KR" sz="900" b="1" i="0" dirty="0">
                          <a:solidFill>
                            <a:schemeClr val="bg1"/>
                          </a:solidFill>
                          <a:latin typeface="맑은 고딕"/>
                          <a:cs typeface="맑은 고딕"/>
                        </a:rPr>
                        <a:t>)</a:t>
                      </a:r>
                      <a:endParaRPr sz="900" b="1" i="0" dirty="0">
                        <a:solidFill>
                          <a:schemeClr val="bg1"/>
                        </a:solidFill>
                        <a:latin typeface="맑은 고딕"/>
                        <a:cs typeface="맑은 고딕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255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맑은 고딕"/>
                        </a:rPr>
                        <a:t>120</a:t>
                      </a:r>
                      <a:r>
                        <a:rPr kumimoji="0" lang="ko-KR" alt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맑은 고딕"/>
                        </a:rPr>
                        <a:t>억원</a:t>
                      </a:r>
                      <a:r>
                        <a:rPr kumimoji="0" lang="en-US" altLang="ko-KR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맑은 고딕"/>
                        </a:rPr>
                        <a:t>                            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577">
                <a:tc rowSpan="2">
                  <a:txBody>
                    <a:bodyPr/>
                    <a:lstStyle/>
                    <a:p>
                      <a:pPr marL="82550" algn="l">
                        <a:lnSpc>
                          <a:spcPct val="100000"/>
                        </a:lnSpc>
                      </a:pPr>
                      <a:r>
                        <a:rPr lang="ko-KR" altLang="en-US" sz="900" b="1" i="0" dirty="0">
                          <a:solidFill>
                            <a:schemeClr val="bg1"/>
                          </a:solidFill>
                          <a:latin typeface="맑은 고딕"/>
                          <a:cs typeface="맑은 고딕"/>
                        </a:rPr>
                        <a:t> 임대료</a:t>
                      </a:r>
                      <a:endParaRPr sz="900" b="1" i="0" dirty="0">
                        <a:solidFill>
                          <a:schemeClr val="bg1"/>
                        </a:solidFill>
                        <a:latin typeface="맑은 고딕"/>
                        <a:cs typeface="맑은 고딕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8255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sz="900" b="1" i="0" dirty="0">
                        <a:latin typeface="맑은 고딕"/>
                        <a:cs typeface="맑은 고딕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82550" algn="l">
                        <a:lnSpc>
                          <a:spcPct val="100000"/>
                        </a:lnSpc>
                      </a:pPr>
                      <a:r>
                        <a:rPr lang="ko-KR" altLang="en-US" sz="900" b="1" i="0" dirty="0">
                          <a:solidFill>
                            <a:schemeClr val="bg1"/>
                          </a:solidFill>
                          <a:latin typeface="맑은 고딕"/>
                          <a:cs typeface="맑은 고딕"/>
                        </a:rPr>
                        <a:t>토지</a:t>
                      </a:r>
                      <a:r>
                        <a:rPr lang="ko-KR" altLang="en-US" sz="900" b="1" i="0" baseline="0" dirty="0">
                          <a:solidFill>
                            <a:schemeClr val="bg1"/>
                          </a:solidFill>
                          <a:latin typeface="맑은 고딕"/>
                          <a:cs typeface="맑은 고딕"/>
                        </a:rPr>
                        <a:t> 및 건물 </a:t>
                      </a:r>
                      <a:r>
                        <a:rPr lang="ko-KR" altLang="en-US" sz="900" b="1" i="0" baseline="0" dirty="0" err="1">
                          <a:solidFill>
                            <a:schemeClr val="bg1"/>
                          </a:solidFill>
                          <a:latin typeface="맑은 고딕"/>
                          <a:cs typeface="맑은 고딕"/>
                        </a:rPr>
                        <a:t>평단가</a:t>
                      </a:r>
                      <a:endParaRPr sz="900" b="1" i="0" dirty="0">
                        <a:solidFill>
                          <a:schemeClr val="bg1"/>
                        </a:solidFill>
                        <a:latin typeface="맑은 고딕"/>
                        <a:cs typeface="맑은 고딕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82550" algn="ctr">
                        <a:lnSpc>
                          <a:spcPct val="100000"/>
                        </a:lnSpc>
                      </a:pPr>
                      <a:r>
                        <a:rPr lang="en-US" altLang="ko-KR" sz="900" b="1" i="0" dirty="0">
                          <a:solidFill>
                            <a:schemeClr val="tx1"/>
                          </a:solidFill>
                          <a:latin typeface="맑은 고딕"/>
                          <a:cs typeface="맑은 고딕"/>
                        </a:rPr>
                        <a:t>160,599,000</a:t>
                      </a:r>
                      <a:r>
                        <a:rPr lang="ko-KR" altLang="en-US" sz="900" b="1" i="0" dirty="0">
                          <a:solidFill>
                            <a:schemeClr val="tx1"/>
                          </a:solidFill>
                          <a:latin typeface="맑은 고딕"/>
                          <a:cs typeface="맑은 고딕"/>
                        </a:rPr>
                        <a:t>원</a:t>
                      </a:r>
                      <a:endParaRPr sz="900" b="1" i="0" dirty="0">
                        <a:solidFill>
                          <a:schemeClr val="tx1"/>
                        </a:solidFill>
                        <a:latin typeface="맑은 고딕"/>
                        <a:cs typeface="맑은 고딕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112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255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맑은 고딕"/>
                        </a:rPr>
                        <a:t>매수의향서</a:t>
                      </a:r>
                      <a:endParaRPr kumimoji="0" lang="en-US" altLang="ko-KR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맑은 고딕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7888">
                <a:tc>
                  <a:txBody>
                    <a:bodyPr/>
                    <a:lstStyle/>
                    <a:p>
                      <a:pPr marL="82550" algn="l">
                        <a:lnSpc>
                          <a:spcPct val="100000"/>
                        </a:lnSpc>
                      </a:pPr>
                      <a:r>
                        <a:rPr lang="ko-KR" altLang="en-US" sz="900" b="1" i="0" dirty="0">
                          <a:solidFill>
                            <a:schemeClr val="bg1"/>
                          </a:solidFill>
                          <a:latin typeface="맑은 고딕"/>
                          <a:cs typeface="맑은 고딕"/>
                        </a:rPr>
                        <a:t> 관리비</a:t>
                      </a:r>
                      <a:endParaRPr sz="900" b="1" i="0" dirty="0">
                        <a:solidFill>
                          <a:schemeClr val="bg1"/>
                        </a:solidFill>
                        <a:latin typeface="맑은 고딕"/>
                        <a:cs typeface="맑은 고딕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255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맑은 고딕"/>
                        </a:rPr>
                        <a:t>제출시 제공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82550" algn="l">
                        <a:lnSpc>
                          <a:spcPct val="100000"/>
                        </a:lnSpc>
                      </a:pPr>
                      <a:endParaRPr sz="900" b="1" i="0" dirty="0">
                        <a:solidFill>
                          <a:schemeClr val="bg1"/>
                        </a:solidFill>
                        <a:latin typeface="맑은 고딕"/>
                        <a:cs typeface="맑은 고딕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82550" algn="l">
                        <a:lnSpc>
                          <a:spcPct val="100000"/>
                        </a:lnSpc>
                      </a:pPr>
                      <a:endParaRPr sz="900" b="1" i="0" dirty="0">
                        <a:solidFill>
                          <a:schemeClr val="tx1"/>
                        </a:solidFill>
                        <a:latin typeface="맑은 고딕"/>
                        <a:cs typeface="맑은 고딕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3" name="내용 개체 틀 12">
            <a:extLst>
              <a:ext uri="{FF2B5EF4-FFF2-40B4-BE49-F238E27FC236}">
                <a16:creationId xmlns:a16="http://schemas.microsoft.com/office/drawing/2014/main" id="{0243C0DA-D8B6-0BEE-204B-7504ED8BD3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93" y="1495906"/>
            <a:ext cx="4234626" cy="3744607"/>
          </a:xfrm>
        </p:spPr>
      </p:pic>
    </p:spTree>
    <p:extLst>
      <p:ext uri="{BB962C8B-B14F-4D97-AF65-F5344CB8AC3E}">
        <p14:creationId xmlns:p14="http://schemas.microsoft.com/office/powerpoint/2010/main" val="3438285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3">
            <a:extLst>
              <a:ext uri="{FF2B5EF4-FFF2-40B4-BE49-F238E27FC236}">
                <a16:creationId xmlns:a16="http://schemas.microsoft.com/office/drawing/2014/main" id="{ABC731C1-232C-7882-66D3-23B34B9FEC68}"/>
              </a:ext>
            </a:extLst>
          </p:cNvPr>
          <p:cNvSpPr txBox="1">
            <a:spLocks/>
          </p:cNvSpPr>
          <p:nvPr/>
        </p:nvSpPr>
        <p:spPr>
          <a:xfrm>
            <a:off x="619025" y="401015"/>
            <a:ext cx="2894196" cy="484510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3200" dirty="0"/>
              <a:t>동빙고동</a:t>
            </a:r>
            <a:r>
              <a:rPr lang="en-US" altLang="ko-KR" sz="3200" dirty="0"/>
              <a:t>1-97</a:t>
            </a:r>
            <a:endParaRPr lang="ko-KR" altLang="en-US" sz="3200" dirty="0"/>
          </a:p>
        </p:txBody>
      </p:sp>
      <p:pic>
        <p:nvPicPr>
          <p:cNvPr id="3" name="내용 개체 틀 7" descr="텍스트이(가) 표시된 사진&#10;&#10;자동 생성된 설명">
            <a:extLst>
              <a:ext uri="{FF2B5EF4-FFF2-40B4-BE49-F238E27FC236}">
                <a16:creationId xmlns:a16="http://schemas.microsoft.com/office/drawing/2014/main" id="{C1B656B3-D4EF-B5BE-7B12-409D757732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481" y="269507"/>
            <a:ext cx="1824289" cy="522220"/>
          </a:xfrm>
          <a:prstGeom prst="rect">
            <a:avLst/>
          </a:prstGeom>
        </p:spPr>
      </p:pic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8638B172-B6FA-3F1E-DBC0-2E3FA8E3FE07}"/>
              </a:ext>
            </a:extLst>
          </p:cNvPr>
          <p:cNvCxnSpPr>
            <a:cxnSpLocks/>
          </p:cNvCxnSpPr>
          <p:nvPr/>
        </p:nvCxnSpPr>
        <p:spPr>
          <a:xfrm>
            <a:off x="221969" y="929136"/>
            <a:ext cx="8595292" cy="18316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직사각형 6">
            <a:extLst>
              <a:ext uri="{FF2B5EF4-FFF2-40B4-BE49-F238E27FC236}">
                <a16:creationId xmlns:a16="http://schemas.microsoft.com/office/drawing/2014/main" id="{6840B271-397C-179F-C32F-018BAE6CB06F}"/>
              </a:ext>
            </a:extLst>
          </p:cNvPr>
          <p:cNvSpPr/>
          <p:nvPr/>
        </p:nvSpPr>
        <p:spPr>
          <a:xfrm>
            <a:off x="266699" y="1064068"/>
            <a:ext cx="8550561" cy="5622481"/>
          </a:xfrm>
          <a:prstGeom prst="rect">
            <a:avLst/>
          </a:prstGeom>
          <a:noFill/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36929CC0-80F5-DBE8-66DD-51F74B155A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261" y="1193533"/>
            <a:ext cx="8325853" cy="5399772"/>
          </a:xfrm>
          <a:prstGeom prst="rect">
            <a:avLst/>
          </a:prstGeom>
        </p:spPr>
      </p:pic>
      <p:sp>
        <p:nvSpPr>
          <p:cNvPr id="10" name="설명선 1 12">
            <a:extLst>
              <a:ext uri="{FF2B5EF4-FFF2-40B4-BE49-F238E27FC236}">
                <a16:creationId xmlns:a16="http://schemas.microsoft.com/office/drawing/2014/main" id="{7EFDDBA2-2A64-72E8-C88E-7F2FFA270694}"/>
              </a:ext>
            </a:extLst>
          </p:cNvPr>
          <p:cNvSpPr/>
          <p:nvPr/>
        </p:nvSpPr>
        <p:spPr>
          <a:xfrm>
            <a:off x="4541979" y="5314818"/>
            <a:ext cx="591488" cy="246118"/>
          </a:xfrm>
          <a:prstGeom prst="borderCallout1">
            <a:avLst>
              <a:gd name="adj1" fmla="val 56989"/>
              <a:gd name="adj2" fmla="val 65727"/>
              <a:gd name="adj3" fmla="val 51710"/>
              <a:gd name="adj4" fmla="val 44556"/>
            </a:avLst>
          </a:prstGeom>
          <a:solidFill>
            <a:srgbClr val="FF0000"/>
          </a:solidFill>
          <a:ln w="12700" cap="flat" cmpd="sng" algn="ctr">
            <a:solidFill>
              <a:srgbClr val="FF0000"/>
            </a:solidFill>
            <a:prstDash val="solid"/>
            <a:headEnd type="none" w="med" len="med"/>
            <a:tailEnd type="triangle" w="med" len="med"/>
          </a:ln>
          <a:effectLst/>
        </p:spPr>
        <p:txBody>
          <a:bodyPr rtlCol="0" anchor="ctr"/>
          <a:lstStyle/>
          <a:p>
            <a:pPr algn="ctr" latinLnBrk="0">
              <a:defRPr/>
            </a:pPr>
            <a:r>
              <a:rPr lang="en-US" altLang="ko-KR" sz="1100" b="1" kern="0" spc="-150" dirty="0">
                <a:solidFill>
                  <a:prstClr val="white"/>
                </a:solidFill>
                <a:latin typeface="맑은 고딕"/>
              </a:rPr>
              <a:t>SITE</a:t>
            </a:r>
            <a:endParaRPr lang="ko-KR" altLang="en-US" sz="1100" b="1" kern="0" spc="-150" dirty="0">
              <a:solidFill>
                <a:prstClr val="white"/>
              </a:solidFill>
              <a:latin typeface="맑은 고딕"/>
            </a:endParaRPr>
          </a:p>
        </p:txBody>
      </p:sp>
      <p:sp>
        <p:nvSpPr>
          <p:cNvPr id="11" name="모서리가 둥근 직사각형 13">
            <a:extLst>
              <a:ext uri="{FF2B5EF4-FFF2-40B4-BE49-F238E27FC236}">
                <a16:creationId xmlns:a16="http://schemas.microsoft.com/office/drawing/2014/main" id="{7B118173-7A70-2644-00E3-366C77B991E2}"/>
              </a:ext>
            </a:extLst>
          </p:cNvPr>
          <p:cNvSpPr/>
          <p:nvPr/>
        </p:nvSpPr>
        <p:spPr>
          <a:xfrm>
            <a:off x="3589479" y="5591992"/>
            <a:ext cx="2653908" cy="360000"/>
          </a:xfrm>
          <a:prstGeom prst="roundRect">
            <a:avLst>
              <a:gd name="adj" fmla="val 50000"/>
            </a:avLst>
          </a:prstGeom>
          <a:solidFill>
            <a:srgbClr val="0000FF">
              <a:alpha val="60000"/>
            </a:srgbClr>
          </a:solidFill>
          <a:ln w="127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latinLnBrk="0">
              <a:lnSpc>
                <a:spcPts val="1300"/>
              </a:lnSpc>
              <a:defRPr/>
            </a:pPr>
            <a:r>
              <a:rPr lang="ko-KR" altLang="en-US" sz="1000" b="1" kern="0" dirty="0" err="1">
                <a:solidFill>
                  <a:prstClr val="white"/>
                </a:solidFill>
                <a:latin typeface="맑은 고딕"/>
              </a:rPr>
              <a:t>이태원역</a:t>
            </a:r>
            <a:r>
              <a:rPr lang="ko-KR" altLang="en-US" sz="1000" b="1" kern="0" dirty="0">
                <a:solidFill>
                  <a:prstClr val="white"/>
                </a:solidFill>
                <a:latin typeface="맑은 고딕"/>
              </a:rPr>
              <a:t> </a:t>
            </a:r>
            <a:r>
              <a:rPr lang="en-US" altLang="ko-KR" sz="1000" b="1" kern="0" dirty="0">
                <a:solidFill>
                  <a:prstClr val="white"/>
                </a:solidFill>
                <a:latin typeface="맑은 고딕"/>
              </a:rPr>
              <a:t>1.1</a:t>
            </a:r>
            <a:r>
              <a:rPr lang="ko-KR" altLang="en-US" sz="1000" b="1" kern="0" dirty="0">
                <a:solidFill>
                  <a:prstClr val="white"/>
                </a:solidFill>
                <a:latin typeface="맑은 고딕"/>
              </a:rPr>
              <a:t>킬로미터 지점</a:t>
            </a:r>
            <a:endParaRPr lang="en-US" altLang="ko-KR" sz="1000" b="1" kern="0" dirty="0">
              <a:solidFill>
                <a:prstClr val="white"/>
              </a:solidFill>
              <a:latin typeface="맑은 고딕"/>
            </a:endParaRPr>
          </a:p>
          <a:p>
            <a:pPr algn="ctr" latinLnBrk="0">
              <a:lnSpc>
                <a:spcPts val="1300"/>
              </a:lnSpc>
              <a:defRPr/>
            </a:pPr>
            <a:r>
              <a:rPr lang="en-US" altLang="ko-KR" sz="1000" b="1" kern="0" dirty="0">
                <a:solidFill>
                  <a:prstClr val="white"/>
                </a:solidFill>
                <a:latin typeface="맑은 고딕"/>
              </a:rPr>
              <a:t>(</a:t>
            </a:r>
            <a:r>
              <a:rPr lang="ko-KR" altLang="en-US" sz="1000" b="1" kern="0" dirty="0">
                <a:solidFill>
                  <a:prstClr val="white"/>
                </a:solidFill>
                <a:latin typeface="맑은 고딕"/>
              </a:rPr>
              <a:t>도보 </a:t>
            </a:r>
            <a:r>
              <a:rPr lang="en-US" altLang="ko-KR" sz="1000" b="1" kern="0" dirty="0">
                <a:solidFill>
                  <a:prstClr val="white"/>
                </a:solidFill>
                <a:latin typeface="맑은 고딕"/>
              </a:rPr>
              <a:t>16</a:t>
            </a:r>
            <a:r>
              <a:rPr lang="ko-KR" altLang="en-US" sz="1000" b="1" kern="0" dirty="0">
                <a:solidFill>
                  <a:prstClr val="white"/>
                </a:solidFill>
                <a:latin typeface="맑은 고딕"/>
              </a:rPr>
              <a:t>분거리</a:t>
            </a:r>
            <a:r>
              <a:rPr lang="en-US" altLang="ko-KR" sz="1000" b="1" kern="0" dirty="0">
                <a:solidFill>
                  <a:prstClr val="white"/>
                </a:solidFill>
                <a:latin typeface="맑은 고딕"/>
              </a:rPr>
              <a:t>)</a:t>
            </a:r>
            <a:endParaRPr lang="ko-KR" altLang="en-US" sz="1000" b="1" kern="0" dirty="0">
              <a:solidFill>
                <a:prstClr val="white"/>
              </a:solidFill>
              <a:latin typeface="맑은 고딕"/>
            </a:endParaRP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C3537241-DEA7-07DC-04D3-2CF5AC8D71EC}"/>
              </a:ext>
            </a:extLst>
          </p:cNvPr>
          <p:cNvSpPr/>
          <p:nvPr/>
        </p:nvSpPr>
        <p:spPr>
          <a:xfrm>
            <a:off x="3955983" y="2233061"/>
            <a:ext cx="693019" cy="3003082"/>
          </a:xfrm>
          <a:custGeom>
            <a:avLst/>
            <a:gdLst>
              <a:gd name="connsiteX0" fmla="*/ 182880 w 693019"/>
              <a:gd name="connsiteY0" fmla="*/ 0 h 3003082"/>
              <a:gd name="connsiteX1" fmla="*/ 577516 w 693019"/>
              <a:gd name="connsiteY1" fmla="*/ 1155032 h 3003082"/>
              <a:gd name="connsiteX2" fmla="*/ 693019 w 693019"/>
              <a:gd name="connsiteY2" fmla="*/ 1251284 h 3003082"/>
              <a:gd name="connsiteX3" fmla="*/ 558265 w 693019"/>
              <a:gd name="connsiteY3" fmla="*/ 1357162 h 3003082"/>
              <a:gd name="connsiteX4" fmla="*/ 587141 w 693019"/>
              <a:gd name="connsiteY4" fmla="*/ 1809550 h 3003082"/>
              <a:gd name="connsiteX5" fmla="*/ 308009 w 693019"/>
              <a:gd name="connsiteY5" fmla="*/ 2184935 h 3003082"/>
              <a:gd name="connsiteX6" fmla="*/ 259882 w 693019"/>
              <a:gd name="connsiteY6" fmla="*/ 2127183 h 3003082"/>
              <a:gd name="connsiteX7" fmla="*/ 19251 w 693019"/>
              <a:gd name="connsiteY7" fmla="*/ 2512194 h 3003082"/>
              <a:gd name="connsiteX8" fmla="*/ 0 w 693019"/>
              <a:gd name="connsiteY8" fmla="*/ 2560320 h 3003082"/>
              <a:gd name="connsiteX9" fmla="*/ 163630 w 693019"/>
              <a:gd name="connsiteY9" fmla="*/ 2637322 h 3003082"/>
              <a:gd name="connsiteX10" fmla="*/ 336884 w 693019"/>
              <a:gd name="connsiteY10" fmla="*/ 2704699 h 3003082"/>
              <a:gd name="connsiteX11" fmla="*/ 500514 w 693019"/>
              <a:gd name="connsiteY11" fmla="*/ 2781701 h 3003082"/>
              <a:gd name="connsiteX12" fmla="*/ 596766 w 693019"/>
              <a:gd name="connsiteY12" fmla="*/ 2858703 h 3003082"/>
              <a:gd name="connsiteX13" fmla="*/ 596766 w 693019"/>
              <a:gd name="connsiteY13" fmla="*/ 2935705 h 3003082"/>
              <a:gd name="connsiteX14" fmla="*/ 635268 w 693019"/>
              <a:gd name="connsiteY14" fmla="*/ 3003082 h 3003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93019" h="3003082">
                <a:moveTo>
                  <a:pt x="182880" y="0"/>
                </a:moveTo>
                <a:lnTo>
                  <a:pt x="577516" y="1155032"/>
                </a:lnTo>
                <a:lnTo>
                  <a:pt x="693019" y="1251284"/>
                </a:lnTo>
                <a:lnTo>
                  <a:pt x="558265" y="1357162"/>
                </a:lnTo>
                <a:lnTo>
                  <a:pt x="587141" y="1809550"/>
                </a:lnTo>
                <a:lnTo>
                  <a:pt x="308009" y="2184935"/>
                </a:lnTo>
                <a:lnTo>
                  <a:pt x="259882" y="2127183"/>
                </a:lnTo>
                <a:lnTo>
                  <a:pt x="19251" y="2512194"/>
                </a:lnTo>
                <a:lnTo>
                  <a:pt x="0" y="2560320"/>
                </a:lnTo>
                <a:lnTo>
                  <a:pt x="163630" y="2637322"/>
                </a:lnTo>
                <a:lnTo>
                  <a:pt x="336884" y="2704699"/>
                </a:lnTo>
                <a:lnTo>
                  <a:pt x="500514" y="2781701"/>
                </a:lnTo>
                <a:lnTo>
                  <a:pt x="596766" y="2858703"/>
                </a:lnTo>
                <a:lnTo>
                  <a:pt x="596766" y="2935705"/>
                </a:lnTo>
                <a:lnTo>
                  <a:pt x="635268" y="3003082"/>
                </a:lnTo>
              </a:path>
            </a:pathLst>
          </a:custGeom>
          <a:noFill/>
          <a:ln w="28575">
            <a:prstDash val="sysDash"/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83212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3">
            <a:extLst>
              <a:ext uri="{FF2B5EF4-FFF2-40B4-BE49-F238E27FC236}">
                <a16:creationId xmlns:a16="http://schemas.microsoft.com/office/drawing/2014/main" id="{47AB972B-36CA-AD16-B290-8FC5402E5551}"/>
              </a:ext>
            </a:extLst>
          </p:cNvPr>
          <p:cNvSpPr txBox="1">
            <a:spLocks/>
          </p:cNvSpPr>
          <p:nvPr/>
        </p:nvSpPr>
        <p:spPr>
          <a:xfrm>
            <a:off x="619025" y="401015"/>
            <a:ext cx="2894196" cy="484510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3200" dirty="0"/>
              <a:t>동빙고동</a:t>
            </a:r>
            <a:r>
              <a:rPr lang="en-US" altLang="ko-KR" sz="3200" dirty="0"/>
              <a:t>1-97</a:t>
            </a:r>
            <a:endParaRPr lang="ko-KR" altLang="en-US" sz="3200" dirty="0"/>
          </a:p>
        </p:txBody>
      </p:sp>
      <p:pic>
        <p:nvPicPr>
          <p:cNvPr id="3" name="내용 개체 틀 7" descr="텍스트이(가) 표시된 사진&#10;&#10;자동 생성된 설명">
            <a:extLst>
              <a:ext uri="{FF2B5EF4-FFF2-40B4-BE49-F238E27FC236}">
                <a16:creationId xmlns:a16="http://schemas.microsoft.com/office/drawing/2014/main" id="{4361C91A-8F03-48CA-9D30-820849F9BA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481" y="269507"/>
            <a:ext cx="1824289" cy="522220"/>
          </a:xfrm>
          <a:prstGeom prst="rect">
            <a:avLst/>
          </a:prstGeom>
        </p:spPr>
      </p:pic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485FDBE1-3DE0-B4FF-5297-FAA297C4F804}"/>
              </a:ext>
            </a:extLst>
          </p:cNvPr>
          <p:cNvCxnSpPr>
            <a:cxnSpLocks/>
          </p:cNvCxnSpPr>
          <p:nvPr/>
        </p:nvCxnSpPr>
        <p:spPr>
          <a:xfrm>
            <a:off x="221969" y="929136"/>
            <a:ext cx="8595292" cy="18316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그림 5">
            <a:extLst>
              <a:ext uri="{FF2B5EF4-FFF2-40B4-BE49-F238E27FC236}">
                <a16:creationId xmlns:a16="http://schemas.microsoft.com/office/drawing/2014/main" id="{C7CC1632-2F96-6A80-2EDB-659752DDD1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886" y="1193533"/>
            <a:ext cx="8258476" cy="5394959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562A8094-8C0C-5AFB-AA6F-48B057035B9E}"/>
              </a:ext>
            </a:extLst>
          </p:cNvPr>
          <p:cNvSpPr/>
          <p:nvPr/>
        </p:nvSpPr>
        <p:spPr>
          <a:xfrm>
            <a:off x="266699" y="1064068"/>
            <a:ext cx="8550561" cy="5622481"/>
          </a:xfrm>
          <a:prstGeom prst="rect">
            <a:avLst/>
          </a:prstGeom>
          <a:noFill/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21E4E974-78F5-433E-C8E9-12DF2EFDC0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638" y="3339966"/>
            <a:ext cx="4100362" cy="3248526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16808A44-4E28-A03D-BC99-F3BBBCB85E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9614" y="3339967"/>
            <a:ext cx="4152747" cy="3248526"/>
          </a:xfrm>
          <a:prstGeom prst="rect">
            <a:avLst/>
          </a:prstGeom>
        </p:spPr>
      </p:pic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503E3AEF-C82E-A961-52D6-B7CE5F8C457A}"/>
              </a:ext>
            </a:extLst>
          </p:cNvPr>
          <p:cNvSpPr/>
          <p:nvPr/>
        </p:nvSpPr>
        <p:spPr>
          <a:xfrm>
            <a:off x="2261937" y="4726004"/>
            <a:ext cx="490888" cy="452388"/>
          </a:xfrm>
          <a:custGeom>
            <a:avLst/>
            <a:gdLst>
              <a:gd name="connsiteX0" fmla="*/ 327259 w 490888"/>
              <a:gd name="connsiteY0" fmla="*/ 0 h 452388"/>
              <a:gd name="connsiteX1" fmla="*/ 28876 w 490888"/>
              <a:gd name="connsiteY1" fmla="*/ 308009 h 452388"/>
              <a:gd name="connsiteX2" fmla="*/ 0 w 490888"/>
              <a:gd name="connsiteY2" fmla="*/ 317634 h 452388"/>
              <a:gd name="connsiteX3" fmla="*/ 202130 w 490888"/>
              <a:gd name="connsiteY3" fmla="*/ 452388 h 452388"/>
              <a:gd name="connsiteX4" fmla="*/ 490888 w 490888"/>
              <a:gd name="connsiteY4" fmla="*/ 134754 h 452388"/>
              <a:gd name="connsiteX5" fmla="*/ 327259 w 490888"/>
              <a:gd name="connsiteY5" fmla="*/ 0 h 452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0888" h="452388">
                <a:moveTo>
                  <a:pt x="327259" y="0"/>
                </a:moveTo>
                <a:lnTo>
                  <a:pt x="28876" y="308009"/>
                </a:lnTo>
                <a:lnTo>
                  <a:pt x="0" y="317634"/>
                </a:lnTo>
                <a:lnTo>
                  <a:pt x="202130" y="452388"/>
                </a:lnTo>
                <a:lnTo>
                  <a:pt x="490888" y="134754"/>
                </a:lnTo>
                <a:lnTo>
                  <a:pt x="327259" y="0"/>
                </a:lnTo>
                <a:close/>
              </a:path>
            </a:pathLst>
          </a:custGeom>
          <a:noFill/>
          <a:ln w="28575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정육면체 12">
            <a:extLst>
              <a:ext uri="{FF2B5EF4-FFF2-40B4-BE49-F238E27FC236}">
                <a16:creationId xmlns:a16="http://schemas.microsoft.com/office/drawing/2014/main" id="{6059DAFA-0A69-31E1-BF74-AAA1859E0416}"/>
              </a:ext>
            </a:extLst>
          </p:cNvPr>
          <p:cNvSpPr/>
          <p:nvPr/>
        </p:nvSpPr>
        <p:spPr>
          <a:xfrm>
            <a:off x="2422026" y="4787866"/>
            <a:ext cx="170709" cy="328664"/>
          </a:xfrm>
          <a:prstGeom prst="cube">
            <a:avLst/>
          </a:prstGeom>
          <a:solidFill>
            <a:srgbClr val="FF0000">
              <a:alpha val="6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4107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3">
            <a:extLst>
              <a:ext uri="{FF2B5EF4-FFF2-40B4-BE49-F238E27FC236}">
                <a16:creationId xmlns:a16="http://schemas.microsoft.com/office/drawing/2014/main" id="{1CFE2019-8893-3387-E9D1-96B102FEF0FA}"/>
              </a:ext>
            </a:extLst>
          </p:cNvPr>
          <p:cNvSpPr txBox="1">
            <a:spLocks/>
          </p:cNvSpPr>
          <p:nvPr/>
        </p:nvSpPr>
        <p:spPr>
          <a:xfrm>
            <a:off x="619025" y="401015"/>
            <a:ext cx="2894196" cy="484510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3200" dirty="0"/>
              <a:t>동빙고동</a:t>
            </a:r>
            <a:r>
              <a:rPr lang="en-US" altLang="ko-KR" sz="3200" dirty="0"/>
              <a:t>1-97</a:t>
            </a:r>
            <a:endParaRPr lang="ko-KR" altLang="en-US" sz="3200" dirty="0"/>
          </a:p>
        </p:txBody>
      </p:sp>
      <p:pic>
        <p:nvPicPr>
          <p:cNvPr id="3" name="내용 개체 틀 7" descr="텍스트이(가) 표시된 사진&#10;&#10;자동 생성된 설명">
            <a:extLst>
              <a:ext uri="{FF2B5EF4-FFF2-40B4-BE49-F238E27FC236}">
                <a16:creationId xmlns:a16="http://schemas.microsoft.com/office/drawing/2014/main" id="{24CF2933-9AA8-701F-D526-EE80AB98F8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481" y="269507"/>
            <a:ext cx="1824289" cy="522220"/>
          </a:xfrm>
          <a:prstGeom prst="rect">
            <a:avLst/>
          </a:prstGeom>
        </p:spPr>
      </p:pic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27F04A72-96C2-9CF7-75F6-389F98641CD8}"/>
              </a:ext>
            </a:extLst>
          </p:cNvPr>
          <p:cNvCxnSpPr>
            <a:cxnSpLocks/>
          </p:cNvCxnSpPr>
          <p:nvPr/>
        </p:nvCxnSpPr>
        <p:spPr>
          <a:xfrm>
            <a:off x="221969" y="929136"/>
            <a:ext cx="8595292" cy="18316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bject 10">
            <a:extLst>
              <a:ext uri="{FF2B5EF4-FFF2-40B4-BE49-F238E27FC236}">
                <a16:creationId xmlns:a16="http://schemas.microsoft.com/office/drawing/2014/main" id="{52EA68E3-B560-BF48-3A61-57D1A56DF013}"/>
              </a:ext>
            </a:extLst>
          </p:cNvPr>
          <p:cNvSpPr txBox="1">
            <a:spLocks/>
          </p:cNvSpPr>
          <p:nvPr/>
        </p:nvSpPr>
        <p:spPr>
          <a:xfrm>
            <a:off x="744154" y="1324907"/>
            <a:ext cx="1800225" cy="2215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buBlip>
                <a:blip r:embed="rId3"/>
              </a:buBlip>
            </a:pPr>
            <a:r>
              <a:rPr lang="en-US" sz="1600" b="1" dirty="0">
                <a:latin typeface="맑은 고딕"/>
                <a:cs typeface="맑은 고딕"/>
              </a:rPr>
              <a:t> Stacking Plan </a:t>
            </a:r>
            <a:endParaRPr lang="en-US" sz="1600" dirty="0">
              <a:latin typeface="맑은 고딕"/>
              <a:cs typeface="맑은 고딕"/>
            </a:endParaRPr>
          </a:p>
        </p:txBody>
      </p:sp>
      <p:graphicFrame>
        <p:nvGraphicFramePr>
          <p:cNvPr id="6" name="Group 422">
            <a:extLst>
              <a:ext uri="{FF2B5EF4-FFF2-40B4-BE49-F238E27FC236}">
                <a16:creationId xmlns:a16="http://schemas.microsoft.com/office/drawing/2014/main" id="{7F4C695E-1497-DE13-6AA3-5E001E4A1F8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357456"/>
              </p:ext>
            </p:extLst>
          </p:nvPr>
        </p:nvGraphicFramePr>
        <p:xfrm>
          <a:off x="546700" y="1663122"/>
          <a:ext cx="8029575" cy="492537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9650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21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75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4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05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566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5995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245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76213"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sz="1050" b="1" kern="100" dirty="0">
                          <a:solidFill>
                            <a:srgbClr val="333333"/>
                          </a:solidFill>
                          <a:latin typeface="+mn-ea"/>
                          <a:ea typeface="+mn-ea"/>
                          <a:cs typeface="Times New Roman"/>
                        </a:rPr>
                        <a:t>층</a:t>
                      </a:r>
                      <a:r>
                        <a:rPr lang="en-US" altLang="ko-KR" sz="1050" b="1" kern="100" baseline="0" dirty="0">
                          <a:solidFill>
                            <a:srgbClr val="333333"/>
                          </a:solidFill>
                          <a:latin typeface="+mn-ea"/>
                          <a:ea typeface="+mn-ea"/>
                          <a:cs typeface="Times New Roman"/>
                        </a:rPr>
                        <a:t> </a:t>
                      </a:r>
                      <a:r>
                        <a:rPr lang="ko-KR" altLang="en-US" sz="1050" b="1" kern="100" baseline="0" dirty="0">
                          <a:solidFill>
                            <a:srgbClr val="333333"/>
                          </a:solidFill>
                          <a:latin typeface="+mn-ea"/>
                          <a:ea typeface="+mn-ea"/>
                          <a:cs typeface="Times New Roman"/>
                        </a:rPr>
                        <a:t>수</a:t>
                      </a:r>
                      <a:endParaRPr lang="en-US" altLang="ko-KR" sz="1050" b="1" kern="100" dirty="0">
                        <a:solidFill>
                          <a:srgbClr val="333333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44309" marR="44309" marT="0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DAF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sz="1050" b="1" kern="100" dirty="0">
                          <a:solidFill>
                            <a:srgbClr val="333333"/>
                          </a:solidFill>
                          <a:latin typeface="+mn-ea"/>
                          <a:ea typeface="+mn-ea"/>
                          <a:cs typeface="Times New Roman"/>
                        </a:rPr>
                        <a:t>면적</a:t>
                      </a:r>
                      <a:endParaRPr lang="en-US" altLang="ko-KR" sz="1050" b="1" kern="100" dirty="0">
                        <a:solidFill>
                          <a:srgbClr val="333333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44309" marR="44309" marT="0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DAF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ko-KR" sz="1000" b="1" kern="1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44309" marR="44309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AFA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b="1" kern="100" dirty="0">
                          <a:solidFill>
                            <a:srgbClr val="333333"/>
                          </a:solidFill>
                          <a:latin typeface="+mn-ea"/>
                          <a:ea typeface="+mn-ea"/>
                          <a:cs typeface="Times New Roman"/>
                        </a:rPr>
                        <a:t>용도</a:t>
                      </a:r>
                      <a:endParaRPr lang="ko-KR" altLang="ko-KR" sz="1050" b="1" kern="100" dirty="0">
                        <a:solidFill>
                          <a:srgbClr val="333333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44309" marR="44309" marT="0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DAFD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sz="1050" b="1" kern="100" dirty="0">
                          <a:solidFill>
                            <a:srgbClr val="333333"/>
                          </a:solidFill>
                          <a:latin typeface="+mn-ea"/>
                          <a:ea typeface="+mn-ea"/>
                          <a:cs typeface="Times New Roman"/>
                        </a:rPr>
                        <a:t>임대료</a:t>
                      </a:r>
                    </a:p>
                  </a:txBody>
                  <a:tcPr marL="44309" marR="44309" marT="0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DAF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ko-KR" sz="900" b="0" kern="100" dirty="0">
                        <a:solidFill>
                          <a:srgbClr val="333333"/>
                        </a:solidFill>
                        <a:latin typeface="HY헤드라인M" pitchFamily="18" charset="-127"/>
                        <a:ea typeface="HY헤드라인M" pitchFamily="18" charset="-127"/>
                        <a:cs typeface="Times New Roman"/>
                      </a:endParaRPr>
                    </a:p>
                  </a:txBody>
                  <a:tcPr marL="44309" marR="4430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2F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ko-KR" sz="900" b="0" kern="100" dirty="0">
                        <a:solidFill>
                          <a:srgbClr val="333333"/>
                        </a:solidFill>
                        <a:latin typeface="HY헤드라인M" pitchFamily="18" charset="-127"/>
                        <a:ea typeface="HY헤드라인M" pitchFamily="18" charset="-127"/>
                        <a:cs typeface="Times New Roman"/>
                      </a:endParaRPr>
                    </a:p>
                  </a:txBody>
                  <a:tcPr marL="44309" marR="4430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2F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altLang="ko-KR" sz="1050" b="1" kern="100" dirty="0">
                          <a:solidFill>
                            <a:srgbClr val="333333"/>
                          </a:solidFill>
                          <a:latin typeface="+mn-ea"/>
                          <a:ea typeface="+mn-ea"/>
                          <a:cs typeface="Times New Roman"/>
                        </a:rPr>
                        <a:t>비고</a:t>
                      </a:r>
                      <a:endParaRPr lang="en-US" altLang="ko-KR" sz="1050" b="1" kern="100" dirty="0">
                        <a:solidFill>
                          <a:srgbClr val="333333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DA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84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b="1" kern="100" dirty="0">
                          <a:solidFill>
                            <a:srgbClr val="333333"/>
                          </a:solidFill>
                          <a:latin typeface="+mn-ea"/>
                          <a:ea typeface="+mn-ea"/>
                          <a:cs typeface="Times New Roman"/>
                        </a:rPr>
                        <a:t>㎡</a:t>
                      </a:r>
                    </a:p>
                  </a:txBody>
                  <a:tcPr marL="44309" marR="44309" marT="0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DA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b="1" kern="100">
                          <a:solidFill>
                            <a:srgbClr val="333333"/>
                          </a:solidFill>
                          <a:latin typeface="+mn-ea"/>
                          <a:ea typeface="+mn-ea"/>
                          <a:cs typeface="Times New Roman"/>
                        </a:rPr>
                        <a:t>평</a:t>
                      </a:r>
                      <a:endParaRPr lang="ko-KR" altLang="en-US" sz="1050" b="1" kern="100" dirty="0">
                        <a:solidFill>
                          <a:srgbClr val="333333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44309" marR="44309" marT="0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DAF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ko-KR" sz="1050" b="1" kern="100" dirty="0">
                        <a:solidFill>
                          <a:srgbClr val="333333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44309" marR="44309" marT="0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sz="1050" b="1" kern="100">
                          <a:solidFill>
                            <a:srgbClr val="333333"/>
                          </a:solidFill>
                          <a:latin typeface="+mn-ea"/>
                          <a:ea typeface="+mn-ea"/>
                          <a:cs typeface="Times New Roman"/>
                        </a:rPr>
                        <a:t>보증금</a:t>
                      </a:r>
                      <a:endParaRPr lang="ko-KR" sz="1050" b="1" kern="100" dirty="0">
                        <a:solidFill>
                          <a:srgbClr val="333333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44309" marR="44309" marT="0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DAFD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50" b="1" kern="100" dirty="0">
                          <a:solidFill>
                            <a:srgbClr val="333333"/>
                          </a:solidFill>
                          <a:latin typeface="+mn-ea"/>
                          <a:ea typeface="+mn-ea"/>
                          <a:cs typeface="Times New Roman"/>
                        </a:rPr>
                        <a:t>월</a:t>
                      </a:r>
                      <a:r>
                        <a:rPr lang="ko-KR" sz="1050" b="1" kern="100" dirty="0">
                          <a:solidFill>
                            <a:srgbClr val="333333"/>
                          </a:solidFill>
                          <a:latin typeface="+mn-ea"/>
                          <a:ea typeface="+mn-ea"/>
                          <a:cs typeface="Times New Roman"/>
                        </a:rPr>
                        <a:t>임대료</a:t>
                      </a:r>
                    </a:p>
                  </a:txBody>
                  <a:tcPr marL="44309" marR="44309" marT="0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DAFD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50" b="1" kern="100" dirty="0">
                          <a:solidFill>
                            <a:srgbClr val="333333"/>
                          </a:solidFill>
                          <a:latin typeface="+mn-ea"/>
                          <a:ea typeface="+mn-ea"/>
                          <a:cs typeface="Times New Roman"/>
                        </a:rPr>
                        <a:t>월</a:t>
                      </a:r>
                      <a:r>
                        <a:rPr lang="ko-KR" sz="1050" b="1" kern="100" dirty="0">
                          <a:solidFill>
                            <a:srgbClr val="333333"/>
                          </a:solidFill>
                          <a:latin typeface="+mn-ea"/>
                          <a:ea typeface="+mn-ea"/>
                          <a:cs typeface="Times New Roman"/>
                        </a:rPr>
                        <a:t>관리비</a:t>
                      </a:r>
                    </a:p>
                  </a:txBody>
                  <a:tcPr marL="44309" marR="44309" marT="0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DAFD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305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4F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65.98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19.96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대사관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210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3F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141.65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42.85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대사관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305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2F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141.65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42.85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대사관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매수 의향서 제출시 제공합니다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세부내역은 매수의향서 제출 시 제공합니다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 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305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1F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141.65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42.85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대사관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305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B1F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58.02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17.55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대사관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09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B1F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156.23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47.26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주차장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075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ko-KR" altLang="en-US" sz="900" b="1" dirty="0">
                          <a:solidFill>
                            <a:srgbClr val="333333"/>
                          </a:solidFill>
                          <a:latin typeface="+mn-ea"/>
                          <a:ea typeface="+mn-ea"/>
                        </a:rPr>
                        <a:t>합계</a:t>
                      </a:r>
                    </a:p>
                  </a:txBody>
                  <a:tcPr marL="44309" marR="44309" marT="0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FF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705.18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FF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213.32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F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F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1100" b="1" i="0" u="none" strike="noStrike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F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1100" b="1" i="0" u="none" strike="noStrike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F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ea"/>
                        <a:ea typeface="+mn-ea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F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ea"/>
                        <a:ea typeface="+mn-ea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F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35461">
                <a:tc gridSpan="8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lang="en-US" altLang="ko-KR" sz="10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</a:br>
                      <a:r>
                        <a:rPr lang="ko-KR" altLang="en-US" sz="10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본 내용은 건축물대장을 기준으로 면적을 기재한 것이며 매도자의 진술에 따라 임대차내역을 기재한 것으로써 변동 가능성 있습니다</a:t>
                      </a:r>
                      <a:r>
                        <a:rPr lang="en-US" altLang="ko-KR" sz="10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.</a:t>
                      </a: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4309" marR="4430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" name="직사각형 6">
            <a:extLst>
              <a:ext uri="{FF2B5EF4-FFF2-40B4-BE49-F238E27FC236}">
                <a16:creationId xmlns:a16="http://schemas.microsoft.com/office/drawing/2014/main" id="{40B95954-3E4F-4A96-250B-1BF7A36133D1}"/>
              </a:ext>
            </a:extLst>
          </p:cNvPr>
          <p:cNvSpPr/>
          <p:nvPr/>
        </p:nvSpPr>
        <p:spPr>
          <a:xfrm>
            <a:off x="266699" y="1064068"/>
            <a:ext cx="8550561" cy="5622481"/>
          </a:xfrm>
          <a:prstGeom prst="rect">
            <a:avLst/>
          </a:prstGeom>
          <a:noFill/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35529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158</TotalTime>
  <Words>246</Words>
  <Application>Microsoft Office PowerPoint</Application>
  <PresentationFormat>화면 슬라이드 쇼(4:3)</PresentationFormat>
  <Paragraphs>95</Paragraphs>
  <Slides>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9" baseType="lpstr">
      <vt:lpstr>맑은 고딕</vt:lpstr>
      <vt:lpstr>Arial</vt:lpstr>
      <vt:lpstr>Calibri</vt:lpstr>
      <vt:lpstr>Calibri Light</vt:lpstr>
      <vt:lpstr>Office 테마</vt:lpstr>
      <vt:lpstr>동빙고동1-97(120억)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동빙고동1-97(120억)</dc:title>
  <dc:creator>김 윤정</dc:creator>
  <cp:lastModifiedBy>김 윤정</cp:lastModifiedBy>
  <cp:revision>6</cp:revision>
  <dcterms:created xsi:type="dcterms:W3CDTF">2022-06-03T06:39:48Z</dcterms:created>
  <dcterms:modified xsi:type="dcterms:W3CDTF">2022-06-10T08:54:05Z</dcterms:modified>
</cp:coreProperties>
</file>