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1" r:id="rId5"/>
  </p:sldIdLst>
  <p:sldSz cx="12192000" cy="6858000"/>
  <p:notesSz cx="12192000" cy="6858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>
      <p:cViewPr varScale="1">
        <p:scale>
          <a:sx n="105" d="100"/>
          <a:sy n="105" d="100"/>
        </p:scale>
        <p:origin x="144" y="3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HY목각파임B"/>
                <a:cs typeface="HY목각파임B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HY목각파임B"/>
                <a:cs typeface="HY목각파임B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HY목각파임B"/>
                <a:cs typeface="HY목각파임B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57375" y="571500"/>
            <a:ext cx="8153400" cy="13335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876425" y="590550"/>
            <a:ext cx="8067675" cy="47625"/>
          </a:xfrm>
          <a:custGeom>
            <a:avLst/>
            <a:gdLst/>
            <a:ahLst/>
            <a:cxnLst/>
            <a:rect l="l" t="t" r="r" b="b"/>
            <a:pathLst>
              <a:path w="8067675" h="47625">
                <a:moveTo>
                  <a:pt x="8067548" y="0"/>
                </a:moveTo>
                <a:lnTo>
                  <a:pt x="0" y="0"/>
                </a:lnTo>
                <a:lnTo>
                  <a:pt x="0" y="47625"/>
                </a:lnTo>
                <a:lnTo>
                  <a:pt x="8067548" y="47625"/>
                </a:lnTo>
                <a:lnTo>
                  <a:pt x="8067548" y="0"/>
                </a:lnTo>
                <a:close/>
              </a:path>
            </a:pathLst>
          </a:custGeom>
          <a:solidFill>
            <a:srgbClr val="528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61591" y="137477"/>
            <a:ext cx="8068817" cy="391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HY목각파임B"/>
                <a:cs typeface="HY목각파임B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 flipV="1">
            <a:off x="885825" y="732447"/>
            <a:ext cx="10544175" cy="45719"/>
          </a:xfrm>
          <a:custGeom>
            <a:avLst/>
            <a:gdLst/>
            <a:ahLst/>
            <a:cxnLst/>
            <a:rect l="l" t="t" r="r" b="b"/>
            <a:pathLst>
              <a:path w="8067675" h="47625">
                <a:moveTo>
                  <a:pt x="8067548" y="0"/>
                </a:moveTo>
                <a:lnTo>
                  <a:pt x="0" y="0"/>
                </a:lnTo>
                <a:lnTo>
                  <a:pt x="0" y="47625"/>
                </a:lnTo>
                <a:lnTo>
                  <a:pt x="8067548" y="47625"/>
                </a:lnTo>
                <a:lnTo>
                  <a:pt x="8067548" y="0"/>
                </a:lnTo>
                <a:close/>
              </a:path>
            </a:pathLst>
          </a:custGeom>
          <a:solidFill>
            <a:srgbClr val="52823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6520441" y="184400"/>
            <a:ext cx="3164840" cy="296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1065"/>
              </a:lnSpc>
              <a:spcBef>
                <a:spcPts val="100"/>
              </a:spcBef>
            </a:pPr>
            <a:r>
              <a:rPr sz="900" b="1" dirty="0">
                <a:latin typeface="맑은 고딕"/>
                <a:cs typeface="맑은 고딕"/>
              </a:rPr>
              <a:t>서울특별시</a:t>
            </a:r>
            <a:r>
              <a:rPr sz="900" b="1" spc="-15" dirty="0">
                <a:latin typeface="맑은 고딕"/>
                <a:cs typeface="맑은 고딕"/>
              </a:rPr>
              <a:t> </a:t>
            </a:r>
            <a:r>
              <a:rPr sz="900" b="1" dirty="0">
                <a:latin typeface="맑은 고딕"/>
                <a:cs typeface="맑은 고딕"/>
              </a:rPr>
              <a:t>강남구</a:t>
            </a:r>
            <a:r>
              <a:rPr sz="900" b="1" spc="-15" dirty="0">
                <a:latin typeface="맑은 고딕"/>
                <a:cs typeface="맑은 고딕"/>
              </a:rPr>
              <a:t> </a:t>
            </a:r>
            <a:r>
              <a:rPr sz="900" b="1" dirty="0">
                <a:latin typeface="맑은 고딕"/>
                <a:cs typeface="맑은 고딕"/>
              </a:rPr>
              <a:t>테헤란로10</a:t>
            </a:r>
            <a:r>
              <a:rPr sz="900" b="1" spc="5" dirty="0">
                <a:latin typeface="맑은 고딕"/>
                <a:cs typeface="맑은 고딕"/>
              </a:rPr>
              <a:t>3</a:t>
            </a:r>
            <a:r>
              <a:rPr sz="900" b="1" dirty="0">
                <a:latin typeface="맑은 고딕"/>
                <a:cs typeface="맑은 고딕"/>
              </a:rPr>
              <a:t>길8-10,</a:t>
            </a:r>
            <a:r>
              <a:rPr sz="900" b="1" spc="-25" dirty="0">
                <a:latin typeface="맑은 고딕"/>
                <a:cs typeface="맑은 고딕"/>
              </a:rPr>
              <a:t> </a:t>
            </a:r>
            <a:r>
              <a:rPr sz="900" b="1" dirty="0">
                <a:latin typeface="맑은 고딕"/>
                <a:cs typeface="맑은 고딕"/>
              </a:rPr>
              <a:t>4층</a:t>
            </a:r>
            <a:r>
              <a:rPr sz="900" b="1" spc="-95" dirty="0">
                <a:latin typeface="맑은 고딕"/>
                <a:cs typeface="맑은 고딕"/>
              </a:rPr>
              <a:t> </a:t>
            </a:r>
            <a:r>
              <a:rPr sz="900" b="1" spc="-25" dirty="0">
                <a:latin typeface="맑은 고딕"/>
                <a:cs typeface="맑은 고딕"/>
              </a:rPr>
              <a:t>(</a:t>
            </a:r>
            <a:r>
              <a:rPr sz="900" b="1" dirty="0">
                <a:latin typeface="맑은 고딕"/>
                <a:cs typeface="맑은 고딕"/>
              </a:rPr>
              <a:t>삼성동</a:t>
            </a:r>
            <a:r>
              <a:rPr sz="900" b="1" spc="55" dirty="0">
                <a:latin typeface="맑은 고딕"/>
                <a:cs typeface="맑은 고딕"/>
              </a:rPr>
              <a:t> </a:t>
            </a:r>
            <a:r>
              <a:rPr sz="900" b="1" dirty="0">
                <a:latin typeface="맑은 고딕"/>
                <a:cs typeface="맑은 고딕"/>
              </a:rPr>
              <a:t>16</a:t>
            </a:r>
            <a:r>
              <a:rPr sz="900" b="1" spc="5" dirty="0">
                <a:latin typeface="맑은 고딕"/>
                <a:cs typeface="맑은 고딕"/>
              </a:rPr>
              <a:t>9</a:t>
            </a:r>
            <a:r>
              <a:rPr sz="900" b="1" dirty="0">
                <a:latin typeface="맑은 고딕"/>
                <a:cs typeface="맑은 고딕"/>
              </a:rPr>
              <a:t>-25)</a:t>
            </a:r>
            <a:endParaRPr sz="900" dirty="0">
              <a:latin typeface="맑은 고딕"/>
              <a:cs typeface="맑은 고딕"/>
            </a:endParaRPr>
          </a:p>
          <a:p>
            <a:pPr marR="8255" algn="r">
              <a:lnSpc>
                <a:spcPts val="1065"/>
              </a:lnSpc>
            </a:pPr>
            <a:r>
              <a:rPr sz="900" b="1" spc="-15" dirty="0">
                <a:latin typeface="맑은 고딕"/>
                <a:cs typeface="맑은 고딕"/>
              </a:rPr>
              <a:t>TEL:</a:t>
            </a:r>
            <a:r>
              <a:rPr sz="900" b="1" spc="30" dirty="0">
                <a:latin typeface="맑은 고딕"/>
                <a:cs typeface="맑은 고딕"/>
              </a:rPr>
              <a:t> </a:t>
            </a:r>
            <a:r>
              <a:rPr sz="900" b="1" dirty="0">
                <a:latin typeface="맑은 고딕"/>
                <a:cs typeface="맑은 고딕"/>
              </a:rPr>
              <a:t>02-555-0885</a:t>
            </a:r>
            <a:r>
              <a:rPr sz="900" b="1" spc="190" dirty="0">
                <a:latin typeface="맑은 고딕"/>
                <a:cs typeface="맑은 고딕"/>
              </a:rPr>
              <a:t> </a:t>
            </a:r>
            <a:r>
              <a:rPr sz="900" b="1" dirty="0">
                <a:latin typeface="맑은 고딕"/>
                <a:cs typeface="맑은 고딕"/>
              </a:rPr>
              <a:t>/</a:t>
            </a:r>
            <a:r>
              <a:rPr sz="900" b="1" spc="25" dirty="0">
                <a:latin typeface="맑은 고딕"/>
                <a:cs typeface="맑은 고딕"/>
              </a:rPr>
              <a:t> </a:t>
            </a:r>
            <a:r>
              <a:rPr sz="900" b="1" spc="-10" dirty="0">
                <a:latin typeface="맑은 고딕"/>
                <a:cs typeface="맑은 고딕"/>
              </a:rPr>
              <a:t>Fax:</a:t>
            </a:r>
            <a:r>
              <a:rPr sz="900" b="1" spc="-40" dirty="0">
                <a:latin typeface="맑은 고딕"/>
                <a:cs typeface="맑은 고딕"/>
              </a:rPr>
              <a:t> </a:t>
            </a:r>
            <a:r>
              <a:rPr sz="900" b="1" dirty="0">
                <a:latin typeface="맑은 고딕"/>
                <a:cs typeface="맑은 고딕"/>
              </a:rPr>
              <a:t>02-2051-0885</a:t>
            </a:r>
            <a:endParaRPr sz="900" dirty="0">
              <a:latin typeface="맑은 고딕"/>
              <a:cs typeface="맑은 고딕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0" y="866775"/>
            <a:ext cx="238125" cy="21530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418345" y="846610"/>
            <a:ext cx="105219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spc="10" dirty="0">
                <a:latin typeface="맑은 고딕"/>
                <a:cs typeface="맑은 고딕"/>
              </a:rPr>
              <a:t>Information</a:t>
            </a:r>
            <a:endParaRPr sz="1400" dirty="0">
              <a:latin typeface="맑은 고딕"/>
              <a:cs typeface="맑은 고딕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169193" y="1158257"/>
            <a:ext cx="4314825" cy="0"/>
          </a:xfrm>
          <a:custGeom>
            <a:avLst/>
            <a:gdLst/>
            <a:ahLst/>
            <a:cxnLst/>
            <a:rect l="l" t="t" r="r" b="b"/>
            <a:pathLst>
              <a:path w="4314825">
                <a:moveTo>
                  <a:pt x="0" y="0"/>
                </a:moveTo>
                <a:lnTo>
                  <a:pt x="4314317" y="0"/>
                </a:lnTo>
              </a:path>
            </a:pathLst>
          </a:custGeom>
          <a:ln w="12192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532844"/>
              </p:ext>
            </p:extLst>
          </p:nvPr>
        </p:nvGraphicFramePr>
        <p:xfrm>
          <a:off x="5939968" y="1309286"/>
          <a:ext cx="5486400" cy="32209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373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490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4836">
                <a:tc>
                  <a:txBody>
                    <a:bodyPr/>
                    <a:lstStyle/>
                    <a:p>
                      <a:pPr marL="99695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050" b="1" spc="-5" dirty="0">
                          <a:solidFill>
                            <a:schemeClr val="bg1"/>
                          </a:solidFill>
                          <a:latin typeface="맑은 고딕"/>
                          <a:cs typeface="맑은 고딕"/>
                        </a:rPr>
                        <a:t>소재지</a:t>
                      </a:r>
                      <a:endParaRPr sz="1050" b="1" dirty="0">
                        <a:solidFill>
                          <a:schemeClr val="bg1"/>
                        </a:solidFill>
                        <a:latin typeface="맑은 고딕"/>
                        <a:cs typeface="맑은 고딕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33D50"/>
                    </a:solidFill>
                  </a:tcPr>
                </a:tc>
                <a:tc>
                  <a:txBody>
                    <a:bodyPr/>
                    <a:lstStyle/>
                    <a:p>
                      <a:pPr marL="100965" algn="l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050" spc="-5" dirty="0" err="1">
                          <a:latin typeface="맑은 고딕"/>
                          <a:cs typeface="맑은 고딕"/>
                        </a:rPr>
                        <a:t>서울시</a:t>
                      </a:r>
                      <a:r>
                        <a:rPr sz="1050" spc="-1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lang="ko-KR" altLang="en-US" sz="1050" spc="0" dirty="0" smtClean="0">
                          <a:latin typeface="맑은 고딕"/>
                          <a:cs typeface="맑은 고딕"/>
                        </a:rPr>
                        <a:t>강동구 천호동</a:t>
                      </a:r>
                      <a:endParaRPr sz="1050" dirty="0">
                        <a:latin typeface="맑은 고딕"/>
                        <a:cs typeface="맑은 고딕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836">
                <a:tc>
                  <a:txBody>
                    <a:bodyPr/>
                    <a:lstStyle/>
                    <a:p>
                      <a:pPr marL="99695"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050" b="1" dirty="0">
                          <a:solidFill>
                            <a:schemeClr val="bg1"/>
                          </a:solidFill>
                          <a:latin typeface="맑은 고딕"/>
                          <a:cs typeface="맑은 고딕"/>
                        </a:rPr>
                        <a:t>지역·지구</a:t>
                      </a:r>
                    </a:p>
                  </a:txBody>
                  <a:tcPr marL="0" marR="0" marT="590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33D50"/>
                    </a:solidFill>
                  </a:tcPr>
                </a:tc>
                <a:tc>
                  <a:txBody>
                    <a:bodyPr/>
                    <a:lstStyle/>
                    <a:p>
                      <a:pPr marL="100965" algn="l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lang="en-US" sz="1050" spc="-5" dirty="0" smtClean="0">
                          <a:latin typeface="맑은 고딕"/>
                          <a:cs typeface="맑은 고딕"/>
                        </a:rPr>
                        <a:t>3</a:t>
                      </a:r>
                      <a:r>
                        <a:rPr lang="ko-KR" altLang="en-US" sz="1050" spc="-5" dirty="0" err="1" smtClean="0">
                          <a:latin typeface="맑은 고딕"/>
                          <a:cs typeface="맑은 고딕"/>
                        </a:rPr>
                        <a:t>종일반</a:t>
                      </a:r>
                      <a:r>
                        <a:rPr lang="ko-KR" altLang="en-US" sz="1050" spc="-5" dirty="0" smtClean="0">
                          <a:latin typeface="맑은 고딕"/>
                          <a:cs typeface="맑은 고딕"/>
                        </a:rPr>
                        <a:t> 주거지역</a:t>
                      </a:r>
                      <a:endParaRPr sz="1050" dirty="0">
                        <a:latin typeface="맑은 고딕"/>
                        <a:cs typeface="맑은 고딕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836">
                <a:tc>
                  <a:txBody>
                    <a:bodyPr/>
                    <a:lstStyle/>
                    <a:p>
                      <a:pPr marL="9969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050" b="1" spc="-5" dirty="0">
                          <a:solidFill>
                            <a:schemeClr val="bg1"/>
                          </a:solidFill>
                          <a:latin typeface="맑은 고딕"/>
                          <a:cs typeface="맑은 고딕"/>
                        </a:rPr>
                        <a:t>규모</a:t>
                      </a:r>
                      <a:endParaRPr sz="1050" b="1" dirty="0">
                        <a:solidFill>
                          <a:schemeClr val="bg1"/>
                        </a:solidFill>
                        <a:latin typeface="맑은 고딕"/>
                        <a:cs typeface="맑은 고딕"/>
                      </a:endParaRPr>
                    </a:p>
                  </a:txBody>
                  <a:tcPr marL="0" marR="0" marT="596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33D50"/>
                    </a:solidFill>
                  </a:tcPr>
                </a:tc>
                <a:tc>
                  <a:txBody>
                    <a:bodyPr/>
                    <a:lstStyle/>
                    <a:p>
                      <a:pPr marL="100965" algn="l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050" dirty="0" smtClean="0">
                          <a:latin typeface="맑은 고딕"/>
                          <a:cs typeface="맑은 고딕"/>
                        </a:rPr>
                        <a:t>지</a:t>
                      </a:r>
                      <a:r>
                        <a:rPr lang="ko-KR" altLang="en-US" sz="1050" dirty="0" smtClean="0">
                          <a:latin typeface="맑은 고딕"/>
                          <a:cs typeface="맑은 고딕"/>
                        </a:rPr>
                        <a:t>상</a:t>
                      </a:r>
                      <a:r>
                        <a:rPr lang="en-US" altLang="ko-KR" sz="1050" dirty="0" smtClean="0">
                          <a:latin typeface="맑은 고딕"/>
                          <a:cs typeface="맑은 고딕"/>
                        </a:rPr>
                        <a:t>2</a:t>
                      </a:r>
                      <a:r>
                        <a:rPr lang="ko-KR" altLang="en-US" sz="1050" dirty="0" smtClean="0">
                          <a:latin typeface="맑은 고딕"/>
                          <a:cs typeface="맑은 고딕"/>
                        </a:rPr>
                        <a:t>층</a:t>
                      </a:r>
                      <a:endParaRPr sz="1050" dirty="0">
                        <a:latin typeface="맑은 고딕"/>
                        <a:cs typeface="맑은 고딕"/>
                      </a:endParaRPr>
                    </a:p>
                  </a:txBody>
                  <a:tcPr marL="0" marR="0" marT="596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4836">
                <a:tc>
                  <a:txBody>
                    <a:bodyPr/>
                    <a:lstStyle/>
                    <a:p>
                      <a:pPr marL="9969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050" b="1" dirty="0">
                          <a:solidFill>
                            <a:schemeClr val="bg1"/>
                          </a:solidFill>
                          <a:latin typeface="맑은 고딕"/>
                          <a:cs typeface="맑은 고딕"/>
                        </a:rPr>
                        <a:t>대지면적</a:t>
                      </a:r>
                    </a:p>
                  </a:txBody>
                  <a:tcPr marL="0" marR="0" marT="596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33D50"/>
                    </a:solidFill>
                  </a:tcPr>
                </a:tc>
                <a:tc>
                  <a:txBody>
                    <a:bodyPr/>
                    <a:lstStyle/>
                    <a:p>
                      <a:pPr marL="100965" algn="l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lang="en-US" sz="1050" b="1" spc="-10" dirty="0" smtClean="0">
                          <a:latin typeface="맑은 고딕"/>
                          <a:cs typeface="맑은 고딕"/>
                        </a:rPr>
                        <a:t>1350</a:t>
                      </a:r>
                      <a:r>
                        <a:rPr sz="1050" b="1" dirty="0" smtClean="0">
                          <a:latin typeface="맑은 고딕"/>
                          <a:cs typeface="맑은 고딕"/>
                        </a:rPr>
                        <a:t>㎡</a:t>
                      </a:r>
                      <a:r>
                        <a:rPr sz="1050" b="1" spc="325" dirty="0" smtClean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b="1" spc="-5" dirty="0" smtClean="0">
                          <a:solidFill>
                            <a:srgbClr val="FF0000"/>
                          </a:solidFill>
                          <a:latin typeface="맑은 고딕"/>
                          <a:cs typeface="맑은 고딕"/>
                        </a:rPr>
                        <a:t>(</a:t>
                      </a:r>
                      <a:r>
                        <a:rPr lang="en-US" sz="1050" b="1" spc="-5" dirty="0" smtClean="0">
                          <a:solidFill>
                            <a:srgbClr val="FF0000"/>
                          </a:solidFill>
                          <a:latin typeface="맑은 고딕"/>
                          <a:cs typeface="맑은 고딕"/>
                        </a:rPr>
                        <a:t>408</a:t>
                      </a:r>
                      <a:r>
                        <a:rPr sz="1050" b="1" spc="-5" dirty="0" smtClean="0">
                          <a:solidFill>
                            <a:srgbClr val="FF0000"/>
                          </a:solidFill>
                          <a:latin typeface="맑은 고딕"/>
                          <a:cs typeface="맑은 고딕"/>
                        </a:rPr>
                        <a:t>.</a:t>
                      </a:r>
                      <a:r>
                        <a:rPr lang="en-US" sz="1050" b="1" spc="-5" dirty="0" smtClean="0">
                          <a:solidFill>
                            <a:srgbClr val="FF0000"/>
                          </a:solidFill>
                          <a:latin typeface="맑은 고딕"/>
                          <a:cs typeface="맑은 고딕"/>
                        </a:rPr>
                        <a:t>37</a:t>
                      </a:r>
                      <a:r>
                        <a:rPr sz="1050" b="1" spc="-5" dirty="0" smtClean="0">
                          <a:solidFill>
                            <a:srgbClr val="FF0000"/>
                          </a:solidFill>
                          <a:latin typeface="맑은 고딕"/>
                          <a:cs typeface="맑은 고딕"/>
                        </a:rPr>
                        <a:t>평</a:t>
                      </a:r>
                      <a:r>
                        <a:rPr sz="1050" b="1" spc="-5" dirty="0">
                          <a:solidFill>
                            <a:srgbClr val="FF0000"/>
                          </a:solidFill>
                          <a:latin typeface="맑은 고딕"/>
                          <a:cs typeface="맑은 고딕"/>
                        </a:rPr>
                        <a:t>)</a:t>
                      </a:r>
                      <a:endParaRPr sz="1050" dirty="0">
                        <a:latin typeface="맑은 고딕"/>
                        <a:cs typeface="맑은 고딕"/>
                      </a:endParaRPr>
                    </a:p>
                  </a:txBody>
                  <a:tcPr marL="0" marR="0" marT="596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5466">
                <a:tc>
                  <a:txBody>
                    <a:bodyPr/>
                    <a:lstStyle/>
                    <a:p>
                      <a:pPr marL="99695"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50" b="1" dirty="0">
                          <a:solidFill>
                            <a:schemeClr val="bg1"/>
                          </a:solidFill>
                          <a:latin typeface="맑은 고딕"/>
                          <a:cs typeface="맑은 고딕"/>
                        </a:rPr>
                        <a:t>건축면적</a:t>
                      </a:r>
                    </a:p>
                  </a:txBody>
                  <a:tcPr marL="0" marR="0" marT="603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33D50"/>
                    </a:solidFill>
                  </a:tcPr>
                </a:tc>
                <a:tc>
                  <a:txBody>
                    <a:bodyPr/>
                    <a:lstStyle/>
                    <a:p>
                      <a:pPr marL="100965" algn="l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lang="en-US" sz="1050" b="1" spc="-5" dirty="0" smtClean="0">
                          <a:latin typeface="맑은 고딕"/>
                          <a:cs typeface="맑은 고딕"/>
                        </a:rPr>
                        <a:t>430.2</a:t>
                      </a:r>
                      <a:r>
                        <a:rPr sz="1050" b="1" dirty="0" smtClean="0">
                          <a:latin typeface="맑은 고딕"/>
                          <a:cs typeface="맑은 고딕"/>
                        </a:rPr>
                        <a:t>㎡</a:t>
                      </a:r>
                      <a:r>
                        <a:rPr sz="1050" b="1" spc="325" dirty="0" smtClean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b="1" spc="-5" dirty="0" smtClean="0">
                          <a:solidFill>
                            <a:srgbClr val="FF0000"/>
                          </a:solidFill>
                          <a:latin typeface="맑은 고딕"/>
                          <a:cs typeface="맑은 고딕"/>
                        </a:rPr>
                        <a:t>(</a:t>
                      </a:r>
                      <a:r>
                        <a:rPr lang="en-US" sz="1050" b="1" spc="-5" dirty="0" smtClean="0">
                          <a:solidFill>
                            <a:srgbClr val="FF0000"/>
                          </a:solidFill>
                          <a:latin typeface="맑은 고딕"/>
                          <a:cs typeface="맑은 고딕"/>
                        </a:rPr>
                        <a:t>1</a:t>
                      </a:r>
                      <a:r>
                        <a:rPr sz="1050" b="1" spc="-5" dirty="0" smtClean="0">
                          <a:solidFill>
                            <a:srgbClr val="FF0000"/>
                          </a:solidFill>
                          <a:latin typeface="맑은 고딕"/>
                          <a:cs typeface="맑은 고딕"/>
                        </a:rPr>
                        <a:t>30.1</a:t>
                      </a:r>
                      <a:r>
                        <a:rPr lang="en-US" sz="1050" b="1" spc="-5" dirty="0" smtClean="0">
                          <a:solidFill>
                            <a:srgbClr val="FF0000"/>
                          </a:solidFill>
                          <a:latin typeface="맑은 고딕"/>
                          <a:cs typeface="맑은 고딕"/>
                        </a:rPr>
                        <a:t>3</a:t>
                      </a:r>
                      <a:r>
                        <a:rPr sz="1050" b="1" spc="-5" dirty="0" smtClean="0">
                          <a:solidFill>
                            <a:srgbClr val="FF0000"/>
                          </a:solidFill>
                          <a:latin typeface="맑은 고딕"/>
                          <a:cs typeface="맑은 고딕"/>
                        </a:rPr>
                        <a:t>평</a:t>
                      </a:r>
                      <a:r>
                        <a:rPr sz="1050" b="1" spc="-5" dirty="0">
                          <a:solidFill>
                            <a:srgbClr val="FF0000"/>
                          </a:solidFill>
                          <a:latin typeface="맑은 고딕"/>
                          <a:cs typeface="맑은 고딕"/>
                        </a:rPr>
                        <a:t>)</a:t>
                      </a:r>
                      <a:endParaRPr sz="1050" dirty="0">
                        <a:latin typeface="맑은 고딕"/>
                        <a:cs typeface="맑은 고딕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4836">
                <a:tc>
                  <a:txBody>
                    <a:bodyPr/>
                    <a:lstStyle/>
                    <a:p>
                      <a:pPr marL="99695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b="1" spc="-5" dirty="0">
                          <a:solidFill>
                            <a:schemeClr val="bg1"/>
                          </a:solidFill>
                          <a:latin typeface="맑은 고딕"/>
                          <a:cs typeface="맑은 고딕"/>
                        </a:rPr>
                        <a:t>연면적</a:t>
                      </a:r>
                      <a:endParaRPr sz="1050" b="1" dirty="0">
                        <a:solidFill>
                          <a:schemeClr val="bg1"/>
                        </a:solidFill>
                        <a:latin typeface="맑은 고딕"/>
                        <a:cs typeface="맑은 고딕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33D50"/>
                    </a:solidFill>
                  </a:tcPr>
                </a:tc>
                <a:tc>
                  <a:txBody>
                    <a:bodyPr/>
                    <a:lstStyle/>
                    <a:p>
                      <a:pPr marL="100965" algn="l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en-US" sz="1050" b="1" spc="-10" dirty="0" smtClean="0">
                          <a:latin typeface="맑은 고딕"/>
                          <a:cs typeface="맑은 고딕"/>
                        </a:rPr>
                        <a:t>854</a:t>
                      </a:r>
                      <a:r>
                        <a:rPr sz="1050" b="1" spc="-10" dirty="0" smtClean="0">
                          <a:latin typeface="맑은 고딕"/>
                          <a:cs typeface="맑은 고딕"/>
                        </a:rPr>
                        <a:t>.</a:t>
                      </a:r>
                      <a:r>
                        <a:rPr lang="en-US" sz="1050" b="1" spc="-10" dirty="0" smtClean="0">
                          <a:latin typeface="맑은 고딕"/>
                          <a:cs typeface="맑은 고딕"/>
                        </a:rPr>
                        <a:t>52</a:t>
                      </a:r>
                      <a:r>
                        <a:rPr sz="1050" b="1" dirty="0" smtClean="0">
                          <a:latin typeface="맑은 고딕"/>
                          <a:cs typeface="맑은 고딕"/>
                        </a:rPr>
                        <a:t>㎡</a:t>
                      </a:r>
                      <a:r>
                        <a:rPr sz="1050" b="1" spc="325" dirty="0" smtClean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b="1" spc="-5" dirty="0" smtClean="0">
                          <a:solidFill>
                            <a:srgbClr val="FF0000"/>
                          </a:solidFill>
                          <a:latin typeface="맑은 고딕"/>
                          <a:cs typeface="맑은 고딕"/>
                        </a:rPr>
                        <a:t>(</a:t>
                      </a:r>
                      <a:r>
                        <a:rPr lang="en-US" sz="1050" b="1" spc="-5" dirty="0" smtClean="0">
                          <a:solidFill>
                            <a:srgbClr val="FF0000"/>
                          </a:solidFill>
                          <a:latin typeface="맑은 고딕"/>
                          <a:cs typeface="맑은 고딕"/>
                        </a:rPr>
                        <a:t>258</a:t>
                      </a:r>
                      <a:r>
                        <a:rPr sz="1050" b="1" spc="-5" dirty="0" smtClean="0">
                          <a:solidFill>
                            <a:srgbClr val="FF0000"/>
                          </a:solidFill>
                          <a:latin typeface="맑은 고딕"/>
                          <a:cs typeface="맑은 고딕"/>
                        </a:rPr>
                        <a:t>.</a:t>
                      </a:r>
                      <a:r>
                        <a:rPr lang="en-US" sz="1050" b="1" spc="-5" dirty="0" smtClean="0">
                          <a:solidFill>
                            <a:srgbClr val="FF0000"/>
                          </a:solidFill>
                          <a:latin typeface="맑은 고딕"/>
                          <a:cs typeface="맑은 고딕"/>
                        </a:rPr>
                        <a:t>49</a:t>
                      </a:r>
                      <a:r>
                        <a:rPr sz="1050" b="1" spc="-5" dirty="0" smtClean="0">
                          <a:solidFill>
                            <a:srgbClr val="FF0000"/>
                          </a:solidFill>
                          <a:latin typeface="맑은 고딕"/>
                          <a:cs typeface="맑은 고딕"/>
                        </a:rPr>
                        <a:t>평</a:t>
                      </a:r>
                      <a:r>
                        <a:rPr sz="1050" b="1" spc="-5" dirty="0">
                          <a:solidFill>
                            <a:srgbClr val="FF0000"/>
                          </a:solidFill>
                          <a:latin typeface="맑은 고딕"/>
                          <a:cs typeface="맑은 고딕"/>
                        </a:rPr>
                        <a:t>)</a:t>
                      </a:r>
                      <a:endParaRPr sz="1050" dirty="0">
                        <a:latin typeface="맑은 고딕"/>
                        <a:cs typeface="맑은 고딕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5466">
                <a:tc>
                  <a:txBody>
                    <a:bodyPr/>
                    <a:lstStyle/>
                    <a:p>
                      <a:pPr marL="99695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50" b="1" spc="-5" dirty="0">
                          <a:solidFill>
                            <a:schemeClr val="bg1"/>
                          </a:solidFill>
                          <a:latin typeface="맑은 고딕"/>
                          <a:cs typeface="맑은 고딕"/>
                        </a:rPr>
                        <a:t>공시지가</a:t>
                      </a:r>
                      <a:endParaRPr sz="1050" b="1" dirty="0">
                        <a:solidFill>
                          <a:schemeClr val="bg1"/>
                        </a:solidFill>
                        <a:latin typeface="맑은 고딕"/>
                        <a:cs typeface="맑은 고딕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33D50"/>
                    </a:solidFill>
                  </a:tcPr>
                </a:tc>
                <a:tc>
                  <a:txBody>
                    <a:bodyPr/>
                    <a:lstStyle/>
                    <a:p>
                      <a:pPr marL="100965" algn="l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en-US" sz="1050" spc="5" dirty="0" smtClean="0">
                          <a:latin typeface="맑은 고딕"/>
                          <a:cs typeface="맑은 고딕"/>
                        </a:rPr>
                        <a:t>8</a:t>
                      </a:r>
                      <a:r>
                        <a:rPr sz="1050" spc="5" dirty="0" smtClean="0">
                          <a:latin typeface="맑은 고딕"/>
                          <a:cs typeface="맑은 고딕"/>
                        </a:rPr>
                        <a:t>,</a:t>
                      </a:r>
                      <a:r>
                        <a:rPr lang="en-US" sz="1050" spc="5" dirty="0" smtClean="0">
                          <a:latin typeface="맑은 고딕"/>
                          <a:cs typeface="맑은 고딕"/>
                        </a:rPr>
                        <a:t>023</a:t>
                      </a:r>
                      <a:r>
                        <a:rPr sz="1050" spc="5" dirty="0" smtClean="0">
                          <a:latin typeface="맑은 고딕"/>
                          <a:cs typeface="맑은 고딕"/>
                        </a:rPr>
                        <a:t>,000</a:t>
                      </a:r>
                      <a:r>
                        <a:rPr sz="1050" spc="5" dirty="0">
                          <a:latin typeface="맑은 고딕"/>
                          <a:cs typeface="맑은 고딕"/>
                        </a:rPr>
                        <a:t>원/</a:t>
                      </a:r>
                      <a:r>
                        <a:rPr sz="1050" dirty="0">
                          <a:latin typeface="맑은 고딕"/>
                          <a:cs typeface="맑은 고딕"/>
                        </a:rPr>
                        <a:t>㎡</a:t>
                      </a:r>
                      <a:r>
                        <a:rPr sz="1050" spc="5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spc="10" dirty="0" smtClean="0">
                          <a:latin typeface="맑은 고딕"/>
                          <a:cs typeface="맑은 고딕"/>
                        </a:rPr>
                        <a:t>(</a:t>
                      </a:r>
                      <a:r>
                        <a:rPr lang="en-US" sz="1050" spc="10" dirty="0" smtClean="0">
                          <a:latin typeface="맑은 고딕"/>
                          <a:cs typeface="맑은 고딕"/>
                        </a:rPr>
                        <a:t>66</a:t>
                      </a:r>
                      <a:r>
                        <a:rPr sz="1050" spc="10" dirty="0" smtClean="0">
                          <a:latin typeface="맑은 고딕"/>
                          <a:cs typeface="맑은 고딕"/>
                        </a:rPr>
                        <a:t>,</a:t>
                      </a:r>
                      <a:r>
                        <a:rPr lang="en-US" sz="1050" spc="10" dirty="0" smtClean="0">
                          <a:latin typeface="맑은 고딕"/>
                          <a:cs typeface="맑은 고딕"/>
                        </a:rPr>
                        <a:t>110</a:t>
                      </a:r>
                      <a:r>
                        <a:rPr sz="1050" spc="10" dirty="0" smtClean="0">
                          <a:latin typeface="맑은 고딕"/>
                          <a:cs typeface="맑은 고딕"/>
                        </a:rPr>
                        <a:t>,</a:t>
                      </a:r>
                      <a:r>
                        <a:rPr lang="en-US" sz="1050" spc="10" dirty="0" smtClean="0">
                          <a:latin typeface="맑은 고딕"/>
                          <a:cs typeface="맑은 고딕"/>
                        </a:rPr>
                        <a:t>000</a:t>
                      </a:r>
                      <a:r>
                        <a:rPr sz="1050" spc="10" dirty="0" smtClean="0">
                          <a:latin typeface="맑은 고딕"/>
                          <a:cs typeface="맑은 고딕"/>
                        </a:rPr>
                        <a:t>/</a:t>
                      </a:r>
                      <a:r>
                        <a:rPr sz="1050" spc="10" dirty="0">
                          <a:latin typeface="맑은 고딕"/>
                          <a:cs typeface="맑은 고딕"/>
                        </a:rPr>
                        <a:t>평)</a:t>
                      </a:r>
                      <a:endParaRPr sz="1050" dirty="0">
                        <a:latin typeface="맑은 고딕"/>
                        <a:cs typeface="맑은 고딕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4836">
                <a:tc>
                  <a:txBody>
                    <a:bodyPr/>
                    <a:lstStyle/>
                    <a:p>
                      <a:pPr marL="99695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050" b="1" spc="-5" dirty="0">
                          <a:solidFill>
                            <a:schemeClr val="bg1"/>
                          </a:solidFill>
                          <a:latin typeface="맑은 고딕"/>
                          <a:cs typeface="맑은 고딕"/>
                        </a:rPr>
                        <a:t>주용도</a:t>
                      </a:r>
                      <a:endParaRPr sz="1050" b="1" dirty="0">
                        <a:solidFill>
                          <a:schemeClr val="bg1"/>
                        </a:solidFill>
                        <a:latin typeface="맑은 고딕"/>
                        <a:cs typeface="맑은 고딕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33D50"/>
                    </a:solidFill>
                  </a:tcPr>
                </a:tc>
                <a:tc>
                  <a:txBody>
                    <a:bodyPr/>
                    <a:lstStyle/>
                    <a:p>
                      <a:pPr marL="100965" algn="l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050" dirty="0">
                          <a:latin typeface="맑은 고딕"/>
                          <a:cs typeface="맑은 고딕"/>
                        </a:rPr>
                        <a:t>제2종근린생활시설</a:t>
                      </a:r>
                      <a:endParaRPr sz="1050">
                        <a:latin typeface="맑은 고딕"/>
                        <a:cs typeface="맑은 고딕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4207">
                <a:tc>
                  <a:txBody>
                    <a:bodyPr/>
                    <a:lstStyle/>
                    <a:p>
                      <a:pPr marL="99695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050" b="1" dirty="0">
                          <a:solidFill>
                            <a:schemeClr val="bg1"/>
                          </a:solidFill>
                          <a:latin typeface="맑은 고딕"/>
                          <a:cs typeface="맑은 고딕"/>
                        </a:rPr>
                        <a:t>구조</a:t>
                      </a: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33D50"/>
                    </a:solidFill>
                  </a:tcPr>
                </a:tc>
                <a:tc>
                  <a:txBody>
                    <a:bodyPr/>
                    <a:lstStyle/>
                    <a:p>
                      <a:pPr marL="100965" algn="l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050" dirty="0">
                          <a:latin typeface="맑은 고딕"/>
                          <a:cs typeface="맑은 고딕"/>
                        </a:rPr>
                        <a:t>철근콘크리트구조</a:t>
                      </a: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5466">
                <a:tc>
                  <a:txBody>
                    <a:bodyPr/>
                    <a:lstStyle/>
                    <a:p>
                      <a:pPr marL="99695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050" b="1" dirty="0">
                          <a:solidFill>
                            <a:schemeClr val="bg1"/>
                          </a:solidFill>
                          <a:latin typeface="맑은 고딕"/>
                          <a:cs typeface="맑은 고딕"/>
                        </a:rPr>
                        <a:t>주차대수</a:t>
                      </a: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33D50"/>
                    </a:solidFill>
                  </a:tcPr>
                </a:tc>
                <a:tc>
                  <a:txBody>
                    <a:bodyPr/>
                    <a:lstStyle/>
                    <a:p>
                      <a:pPr marL="100965" algn="l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lang="en-US" sz="1050" dirty="0" smtClean="0">
                          <a:latin typeface="맑은 고딕"/>
                          <a:cs typeface="맑은 고딕"/>
                        </a:rPr>
                        <a:t>6</a:t>
                      </a:r>
                      <a:endParaRPr sz="1050" dirty="0">
                        <a:latin typeface="맑은 고딕"/>
                        <a:cs typeface="맑은 고딕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8293">
                <a:tc>
                  <a:txBody>
                    <a:bodyPr/>
                    <a:lstStyle/>
                    <a:p>
                      <a:pPr marL="99695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lang="ko-KR" altLang="en-US" sz="1050" b="1" dirty="0">
                          <a:solidFill>
                            <a:schemeClr val="bg1"/>
                          </a:solidFill>
                          <a:latin typeface="맑은 고딕"/>
                          <a:cs typeface="맑은 고딕"/>
                        </a:rPr>
                        <a:t>승강기</a:t>
                      </a:r>
                      <a:endParaRPr sz="1050" b="1" dirty="0">
                        <a:solidFill>
                          <a:schemeClr val="bg1"/>
                        </a:solidFill>
                        <a:latin typeface="맑은 고딕"/>
                        <a:cs typeface="맑은 고딕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33D50"/>
                    </a:solidFill>
                  </a:tcPr>
                </a:tc>
                <a:tc>
                  <a:txBody>
                    <a:bodyPr/>
                    <a:lstStyle/>
                    <a:p>
                      <a:pPr marL="100965" algn="l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lang="ko-KR" altLang="en-US" sz="1050" dirty="0">
                          <a:latin typeface="맑은 고딕"/>
                          <a:cs typeface="맑은 고딕"/>
                        </a:rPr>
                        <a:t>없음</a:t>
                      </a:r>
                      <a:endParaRPr sz="1050" dirty="0">
                        <a:latin typeface="맑은 고딕"/>
                        <a:cs typeface="맑은 고딕"/>
                      </a:endParaRPr>
                    </a:p>
                  </a:txBody>
                  <a:tcPr marL="0" marR="0" marT="6223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40135786"/>
                  </a:ext>
                </a:extLst>
              </a:tr>
              <a:tr h="249051">
                <a:tc>
                  <a:txBody>
                    <a:bodyPr/>
                    <a:lstStyle/>
                    <a:p>
                      <a:pPr marL="99695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050" b="1" spc="-5" dirty="0">
                          <a:solidFill>
                            <a:schemeClr val="bg1"/>
                          </a:solidFill>
                          <a:latin typeface="맑은 고딕"/>
                          <a:cs typeface="맑은 고딕"/>
                        </a:rPr>
                        <a:t>리모델</a:t>
                      </a:r>
                      <a:r>
                        <a:rPr sz="1050" b="1" dirty="0">
                          <a:solidFill>
                            <a:schemeClr val="bg1"/>
                          </a:solidFill>
                          <a:latin typeface="맑은 고딕"/>
                          <a:cs typeface="맑은 고딕"/>
                        </a:rPr>
                        <a:t>링</a:t>
                      </a:r>
                      <a:r>
                        <a:rPr sz="1050" b="1" spc="-70" dirty="0">
                          <a:solidFill>
                            <a:schemeClr val="bg1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050" b="1" spc="-5" dirty="0">
                          <a:solidFill>
                            <a:schemeClr val="bg1"/>
                          </a:solidFill>
                          <a:latin typeface="맑은 고딕"/>
                          <a:cs typeface="맑은 고딕"/>
                        </a:rPr>
                        <a:t>준공</a:t>
                      </a:r>
                      <a:endParaRPr sz="1050" b="1" dirty="0">
                        <a:solidFill>
                          <a:schemeClr val="bg1"/>
                        </a:solidFill>
                        <a:latin typeface="맑은 고딕"/>
                        <a:cs typeface="맑은 고딕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33D50"/>
                    </a:solidFill>
                  </a:tcPr>
                </a:tc>
                <a:tc>
                  <a:txBody>
                    <a:bodyPr/>
                    <a:lstStyle/>
                    <a:p>
                      <a:pPr marL="100965" algn="l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endParaRPr sz="1050" dirty="0">
                        <a:latin typeface="맑은 고딕"/>
                        <a:cs typeface="맑은 고딕"/>
                      </a:endParaRPr>
                    </a:p>
                  </a:txBody>
                  <a:tcPr marL="0" marR="0" marT="5016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 rot="15213081" flipH="1">
            <a:off x="1179046" y="841319"/>
            <a:ext cx="180975" cy="19996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428114" y="838873"/>
            <a:ext cx="2305685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dirty="0">
                <a:latin typeface="맑은 고딕"/>
                <a:cs typeface="맑은 고딕"/>
              </a:rPr>
              <a:t>B</a:t>
            </a:r>
            <a:r>
              <a:rPr sz="1400" b="1" spc="40" dirty="0">
                <a:latin typeface="맑은 고딕"/>
                <a:cs typeface="맑은 고딕"/>
              </a:rPr>
              <a:t>u</a:t>
            </a:r>
            <a:r>
              <a:rPr sz="1400" b="1" spc="-15" dirty="0">
                <a:latin typeface="맑은 고딕"/>
                <a:cs typeface="맑은 고딕"/>
              </a:rPr>
              <a:t>il</a:t>
            </a:r>
            <a:r>
              <a:rPr sz="1400" b="1" spc="15" dirty="0">
                <a:latin typeface="맑은 고딕"/>
                <a:cs typeface="맑은 고딕"/>
              </a:rPr>
              <a:t>d</a:t>
            </a:r>
            <a:r>
              <a:rPr sz="1400" b="1" spc="-15" dirty="0">
                <a:latin typeface="맑은 고딕"/>
                <a:cs typeface="맑은 고딕"/>
              </a:rPr>
              <a:t>i</a:t>
            </a:r>
            <a:r>
              <a:rPr sz="1400" b="1" spc="40" dirty="0">
                <a:latin typeface="맑은 고딕"/>
                <a:cs typeface="맑은 고딕"/>
              </a:rPr>
              <a:t>n</a:t>
            </a:r>
            <a:r>
              <a:rPr sz="1400" b="1" spc="15" dirty="0">
                <a:latin typeface="맑은 고딕"/>
                <a:cs typeface="맑은 고딕"/>
              </a:rPr>
              <a:t>g</a:t>
            </a:r>
            <a:r>
              <a:rPr sz="1400" b="1" spc="-180" dirty="0">
                <a:latin typeface="맑은 고딕"/>
                <a:cs typeface="맑은 고딕"/>
              </a:rPr>
              <a:t> </a:t>
            </a:r>
            <a:r>
              <a:rPr sz="1400" b="1" spc="10" dirty="0">
                <a:latin typeface="맑은 고딕"/>
                <a:cs typeface="맑은 고딕"/>
              </a:rPr>
              <a:t>I</a:t>
            </a:r>
            <a:r>
              <a:rPr sz="1400" b="1" spc="55" dirty="0">
                <a:latin typeface="맑은 고딕"/>
                <a:cs typeface="맑은 고딕"/>
              </a:rPr>
              <a:t>m</a:t>
            </a:r>
            <a:r>
              <a:rPr sz="1400" b="1" spc="-20" dirty="0">
                <a:latin typeface="맑은 고딕"/>
                <a:cs typeface="맑은 고딕"/>
              </a:rPr>
              <a:t>a</a:t>
            </a:r>
            <a:r>
              <a:rPr sz="1400" b="1" spc="15" dirty="0">
                <a:latin typeface="맑은 고딕"/>
                <a:cs typeface="맑은 고딕"/>
              </a:rPr>
              <a:t>ge</a:t>
            </a:r>
            <a:r>
              <a:rPr lang="en-US" sz="1400" b="1" spc="15" dirty="0">
                <a:latin typeface="맑은 고딕"/>
                <a:cs typeface="맑은 고딕"/>
              </a:rPr>
              <a:t>(</a:t>
            </a:r>
            <a:r>
              <a:rPr lang="ko-KR" altLang="en-US" sz="1400" b="1" spc="15" dirty="0" err="1">
                <a:latin typeface="맑은 고딕"/>
                <a:cs typeface="맑은 고딕"/>
              </a:rPr>
              <a:t>실사진</a:t>
            </a:r>
            <a:r>
              <a:rPr lang="en-US" altLang="ko-KR" sz="1400" b="1" spc="15" dirty="0">
                <a:latin typeface="맑은 고딕"/>
                <a:cs typeface="맑은 고딕"/>
              </a:rPr>
              <a:t>)</a:t>
            </a:r>
            <a:endParaRPr sz="1400" dirty="0">
              <a:latin typeface="맑은 고딕"/>
              <a:cs typeface="맑은 고딕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 rot="20276051">
            <a:off x="980911" y="4918102"/>
            <a:ext cx="179896" cy="200501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195741" y="4913339"/>
            <a:ext cx="95567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spc="10" dirty="0">
                <a:latin typeface="맑은 고딕"/>
                <a:cs typeface="맑은 고딕"/>
              </a:rPr>
              <a:t>Conditions</a:t>
            </a:r>
            <a:endParaRPr sz="1400" dirty="0">
              <a:latin typeface="맑은 고딕"/>
              <a:cs typeface="맑은 고딕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224589"/>
              </p:ext>
            </p:extLst>
          </p:nvPr>
        </p:nvGraphicFramePr>
        <p:xfrm>
          <a:off x="6096000" y="5171997"/>
          <a:ext cx="5257800" cy="7716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53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3525"/>
                <a:gridCol w="1314450"/>
                <a:gridCol w="1314450"/>
              </a:tblGrid>
              <a:tr h="294083">
                <a:tc>
                  <a:txBody>
                    <a:bodyPr/>
                    <a:lstStyle/>
                    <a:p>
                      <a:pPr marL="99060" indent="0">
                        <a:lnSpc>
                          <a:spcPct val="100000"/>
                        </a:lnSpc>
                        <a:spcBef>
                          <a:spcPts val="484"/>
                        </a:spcBef>
                        <a:buFont typeface="Arial"/>
                        <a:buNone/>
                        <a:tabLst>
                          <a:tab pos="271780" algn="l"/>
                        </a:tabLst>
                      </a:pPr>
                      <a:r>
                        <a:rPr lang="ko-KR" altLang="en-US" sz="1400" dirty="0" smtClean="0">
                          <a:latin typeface="맑은 고딕"/>
                          <a:cs typeface="맑은 고딕"/>
                        </a:rPr>
                        <a:t>보증금</a:t>
                      </a:r>
                      <a:endParaRPr lang="en-US" altLang="ko-KR" sz="1400" dirty="0" smtClean="0">
                        <a:latin typeface="맑은 고딕"/>
                        <a:cs typeface="맑은 고딕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1145" indent="-172085">
                        <a:lnSpc>
                          <a:spcPct val="100000"/>
                        </a:lnSpc>
                        <a:spcBef>
                          <a:spcPts val="484"/>
                        </a:spcBef>
                        <a:buFont typeface="Arial"/>
                        <a:buChar char="•"/>
                        <a:tabLst>
                          <a:tab pos="271780" algn="l"/>
                        </a:tabLst>
                      </a:pPr>
                      <a:endParaRPr lang="en-US" altLang="ko-KR" sz="1400" dirty="0" smtClean="0">
                        <a:latin typeface="맑은 고딕"/>
                        <a:cs typeface="맑은 고딕"/>
                      </a:endParaRPr>
                    </a:p>
                  </a:txBody>
                  <a:tcPr marL="0" marR="0" marT="6159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1145" indent="-172085">
                        <a:lnSpc>
                          <a:spcPct val="100000"/>
                        </a:lnSpc>
                        <a:spcBef>
                          <a:spcPts val="484"/>
                        </a:spcBef>
                        <a:buFont typeface="Arial"/>
                        <a:buChar char="•"/>
                        <a:tabLst>
                          <a:tab pos="271780" algn="l"/>
                        </a:tabLst>
                      </a:pPr>
                      <a:r>
                        <a:rPr lang="ko-KR" altLang="en-US" sz="1400" dirty="0" smtClean="0">
                          <a:latin typeface="맑은 고딕"/>
                          <a:cs typeface="맑은 고딕"/>
                        </a:rPr>
                        <a:t>매매가</a:t>
                      </a:r>
                      <a:endParaRPr lang="en-US" altLang="ko-KR" sz="1400" dirty="0" smtClean="0">
                        <a:latin typeface="맑은 고딕"/>
                        <a:cs typeface="맑은 고딕"/>
                      </a:endParaRPr>
                    </a:p>
                  </a:txBody>
                  <a:tcPr marL="0" marR="0" marT="6159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9060" indent="0">
                        <a:lnSpc>
                          <a:spcPct val="100000"/>
                        </a:lnSpc>
                        <a:spcBef>
                          <a:spcPts val="484"/>
                        </a:spcBef>
                        <a:buFont typeface="Arial"/>
                        <a:buNone/>
                        <a:tabLst>
                          <a:tab pos="271780" algn="l"/>
                        </a:tabLst>
                      </a:pPr>
                      <a:r>
                        <a:rPr lang="en-US" altLang="ko-KR" sz="1400" dirty="0" smtClean="0">
                          <a:latin typeface="맑은 고딕"/>
                          <a:cs typeface="맑은 고딕"/>
                        </a:rPr>
                        <a:t>270</a:t>
                      </a:r>
                      <a:r>
                        <a:rPr lang="ko-KR" altLang="en-US" sz="1400" dirty="0" smtClean="0">
                          <a:latin typeface="맑은 고딕"/>
                          <a:cs typeface="맑은 고딕"/>
                        </a:rPr>
                        <a:t>억</a:t>
                      </a:r>
                      <a:endParaRPr lang="en-US" altLang="ko-KR" sz="1400" dirty="0" smtClean="0">
                        <a:latin typeface="맑은 고딕"/>
                        <a:cs typeface="맑은 고딕"/>
                      </a:endParaRPr>
                    </a:p>
                  </a:txBody>
                  <a:tcPr marL="0" marR="0" marT="6159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9010">
                <a:tc>
                  <a:txBody>
                    <a:bodyPr/>
                    <a:lstStyle/>
                    <a:p>
                      <a:pPr marL="99060" indent="0">
                        <a:lnSpc>
                          <a:spcPct val="100000"/>
                        </a:lnSpc>
                        <a:spcBef>
                          <a:spcPts val="400"/>
                        </a:spcBef>
                        <a:buFont typeface="Arial"/>
                        <a:buNone/>
                        <a:tabLst>
                          <a:tab pos="271780" algn="l"/>
                        </a:tabLst>
                      </a:pPr>
                      <a:r>
                        <a:rPr lang="ko-KR" altLang="en-US" sz="1400" dirty="0" smtClean="0">
                          <a:latin typeface="맑은 고딕"/>
                          <a:cs typeface="맑은 고딕"/>
                        </a:rPr>
                        <a:t>임대료</a:t>
                      </a:r>
                      <a:endParaRPr sz="1400" dirty="0">
                        <a:latin typeface="맑은 고딕"/>
                        <a:cs typeface="맑은 고딕"/>
                      </a:endParaRPr>
                    </a:p>
                  </a:txBody>
                  <a:tcPr marL="0" marR="0" marT="508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1145" indent="-172085">
                        <a:lnSpc>
                          <a:spcPct val="100000"/>
                        </a:lnSpc>
                        <a:spcBef>
                          <a:spcPts val="400"/>
                        </a:spcBef>
                        <a:buFont typeface="Arial"/>
                        <a:buChar char="•"/>
                        <a:tabLst>
                          <a:tab pos="271780" algn="l"/>
                        </a:tabLst>
                      </a:pPr>
                      <a:endParaRPr sz="1400" dirty="0">
                        <a:latin typeface="맑은 고딕"/>
                        <a:cs typeface="맑은 고딕"/>
                      </a:endParaRPr>
                    </a:p>
                  </a:txBody>
                  <a:tcPr marL="0" marR="0" marT="508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1145" indent="-172085">
                        <a:lnSpc>
                          <a:spcPct val="100000"/>
                        </a:lnSpc>
                        <a:spcBef>
                          <a:spcPts val="400"/>
                        </a:spcBef>
                        <a:buFont typeface="Arial"/>
                        <a:buChar char="•"/>
                        <a:tabLst>
                          <a:tab pos="271780" algn="l"/>
                        </a:tabLst>
                      </a:pPr>
                      <a:r>
                        <a:rPr lang="ko-KR" altLang="en-US" sz="1400" dirty="0" smtClean="0">
                          <a:latin typeface="맑은 고딕"/>
                          <a:cs typeface="맑은 고딕"/>
                        </a:rPr>
                        <a:t>토지 및 건물 </a:t>
                      </a:r>
                      <a:r>
                        <a:rPr lang="ko-KR" altLang="en-US" sz="1400" dirty="0" err="1" smtClean="0">
                          <a:latin typeface="맑은 고딕"/>
                          <a:cs typeface="맑은 고딕"/>
                        </a:rPr>
                        <a:t>평단가</a:t>
                      </a:r>
                      <a:endParaRPr sz="1400" dirty="0">
                        <a:latin typeface="맑은 고딕"/>
                        <a:cs typeface="맑은 고딕"/>
                      </a:endParaRPr>
                    </a:p>
                  </a:txBody>
                  <a:tcPr marL="0" marR="0" marT="508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6601</a:t>
                      </a:r>
                      <a:r>
                        <a:rPr lang="ko-KR" altLang="en-US" sz="1400" dirty="0" smtClean="0"/>
                        <a:t>만원</a:t>
                      </a:r>
                      <a:r>
                        <a:rPr lang="en-US" altLang="ko-KR" sz="1400" dirty="0" smtClean="0"/>
                        <a:t>/</a:t>
                      </a:r>
                      <a:r>
                        <a:rPr lang="ko-KR" altLang="en-US" sz="1400" dirty="0" smtClean="0"/>
                        <a:t>평</a:t>
                      </a:r>
                      <a:endParaRPr lang="ko-KR" altLang="en-US" sz="1400" dirty="0"/>
                    </a:p>
                  </a:txBody>
                  <a:tcPr marL="0" marR="0" marT="508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123557" y="186271"/>
            <a:ext cx="4482547" cy="4398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ko-KR" altLang="en-US" sz="2750" spc="25" dirty="0" smtClean="0">
                <a:latin typeface="HY견고딕"/>
                <a:cs typeface="HY견고딕"/>
              </a:rPr>
              <a:t>천호동 </a:t>
            </a:r>
            <a:r>
              <a:rPr lang="ko-KR" altLang="en-US" sz="2750" spc="25" smtClean="0">
                <a:latin typeface="HY견고딕"/>
                <a:cs typeface="HY견고딕"/>
              </a:rPr>
              <a:t>대로변 </a:t>
            </a:r>
            <a:r>
              <a:rPr lang="ko-KR" altLang="en-US" sz="2750" spc="25" smtClean="0">
                <a:latin typeface="HY견고딕"/>
                <a:cs typeface="HY견고딕"/>
              </a:rPr>
              <a:t>신축용 빌딩</a:t>
            </a:r>
            <a:endParaRPr sz="2750" dirty="0">
              <a:latin typeface="HY견고딕"/>
              <a:cs typeface="HY견고딕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27" y="1308550"/>
            <a:ext cx="5101908" cy="3133296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739" y="83670"/>
            <a:ext cx="1514686" cy="409632"/>
          </a:xfrm>
          <a:prstGeom prst="rect">
            <a:avLst/>
          </a:prstGeom>
        </p:spPr>
      </p:pic>
      <p:graphicFrame>
        <p:nvGraphicFramePr>
          <p:cNvPr id="18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419237"/>
              </p:ext>
            </p:extLst>
          </p:nvPr>
        </p:nvGraphicFramePr>
        <p:xfrm>
          <a:off x="885825" y="5262864"/>
          <a:ext cx="4720280" cy="11577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20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15742">
                <a:tc>
                  <a:txBody>
                    <a:bodyPr/>
                    <a:lstStyle/>
                    <a:p>
                      <a:pPr marL="271145" indent="-172085">
                        <a:lnSpc>
                          <a:spcPct val="100000"/>
                        </a:lnSpc>
                        <a:spcBef>
                          <a:spcPts val="484"/>
                        </a:spcBef>
                        <a:buFont typeface="Arial"/>
                        <a:buChar char="•"/>
                        <a:tabLst>
                          <a:tab pos="271780" algn="l"/>
                        </a:tabLst>
                      </a:pPr>
                      <a:r>
                        <a:rPr lang="ko-KR" altLang="en-US" sz="1200" dirty="0" smtClean="0">
                          <a:latin typeface="맑은 고딕"/>
                          <a:cs typeface="맑은 고딕"/>
                        </a:rPr>
                        <a:t>명도협의 완료</a:t>
                      </a:r>
                      <a:endParaRPr lang="en-US" altLang="ko-KR" sz="1200" dirty="0" smtClean="0">
                        <a:latin typeface="맑은 고딕"/>
                        <a:cs typeface="맑은 고딕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2432">
                <a:tc>
                  <a:txBody>
                    <a:bodyPr/>
                    <a:lstStyle/>
                    <a:p>
                      <a:pPr marL="271145" indent="-172085">
                        <a:lnSpc>
                          <a:spcPct val="100000"/>
                        </a:lnSpc>
                        <a:spcBef>
                          <a:spcPts val="400"/>
                        </a:spcBef>
                        <a:buFont typeface="Arial"/>
                        <a:buChar char="•"/>
                        <a:tabLst>
                          <a:tab pos="271780" algn="l"/>
                        </a:tabLst>
                      </a:pPr>
                      <a:r>
                        <a:rPr lang="ko-KR" altLang="en-US" sz="1200" dirty="0" smtClean="0">
                          <a:latin typeface="맑은 고딕"/>
                          <a:cs typeface="맑은 고딕"/>
                        </a:rPr>
                        <a:t>대로변 접한 </a:t>
                      </a:r>
                      <a:r>
                        <a:rPr lang="en-US" altLang="ko-KR" sz="1200" dirty="0" smtClean="0">
                          <a:latin typeface="맑은 고딕"/>
                          <a:cs typeface="맑은 고딕"/>
                        </a:rPr>
                        <a:t>4</a:t>
                      </a:r>
                      <a:r>
                        <a:rPr lang="ko-KR" altLang="en-US" sz="1200" dirty="0" smtClean="0">
                          <a:latin typeface="맑은 고딕"/>
                          <a:cs typeface="맑은 고딕"/>
                        </a:rPr>
                        <a:t>거리 코너건물로 활용도 높음</a:t>
                      </a:r>
                      <a:endParaRPr lang="en-US" altLang="ko-KR" sz="1200" dirty="0" smtClean="0">
                        <a:latin typeface="맑은 고딕"/>
                        <a:cs typeface="맑은 고딕"/>
                      </a:endParaRPr>
                    </a:p>
                    <a:p>
                      <a:pPr marL="271145" indent="-172085">
                        <a:lnSpc>
                          <a:spcPct val="100000"/>
                        </a:lnSpc>
                        <a:spcBef>
                          <a:spcPts val="400"/>
                        </a:spcBef>
                        <a:buFont typeface="Arial"/>
                        <a:buChar char="•"/>
                        <a:tabLst>
                          <a:tab pos="271780" algn="l"/>
                        </a:tabLst>
                      </a:pPr>
                      <a:r>
                        <a:rPr lang="ko-KR" altLang="en-US" sz="1200" dirty="0" smtClean="0">
                          <a:latin typeface="맑은 고딕"/>
                          <a:cs typeface="맑은 고딕"/>
                        </a:rPr>
                        <a:t>병원용</a:t>
                      </a:r>
                      <a:r>
                        <a:rPr lang="en-US" altLang="ko-KR" sz="1200" dirty="0" smtClean="0">
                          <a:latin typeface="맑은 고딕"/>
                          <a:cs typeface="맑은 고딕"/>
                        </a:rPr>
                        <a:t>, </a:t>
                      </a:r>
                      <a:r>
                        <a:rPr lang="ko-KR" altLang="en-US" sz="1200" dirty="0" smtClean="0">
                          <a:latin typeface="맑은 고딕"/>
                          <a:cs typeface="맑은 고딕"/>
                        </a:rPr>
                        <a:t>사옥용으로 추천</a:t>
                      </a:r>
                      <a:endParaRPr sz="1200" dirty="0">
                        <a:latin typeface="맑은 고딕"/>
                        <a:cs typeface="맑은 고딕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5918">
                <a:tc>
                  <a:txBody>
                    <a:bodyPr/>
                    <a:lstStyle/>
                    <a:p>
                      <a:pPr marL="99060" indent="0">
                        <a:lnSpc>
                          <a:spcPct val="100000"/>
                        </a:lnSpc>
                        <a:spcBef>
                          <a:spcPts val="405"/>
                        </a:spcBef>
                        <a:buFont typeface="Arial"/>
                        <a:buNone/>
                        <a:tabLst>
                          <a:tab pos="271780" algn="l"/>
                        </a:tabLst>
                      </a:pPr>
                      <a:endParaRPr sz="1200" dirty="0">
                        <a:latin typeface="맑은 고딕"/>
                        <a:cs typeface="맑은 고딕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19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 rot="20276051">
            <a:off x="5930605" y="4896863"/>
            <a:ext cx="179896" cy="200501"/>
          </a:xfrm>
          <a:prstGeom prst="rect">
            <a:avLst/>
          </a:prstGeom>
        </p:spPr>
      </p:pic>
      <p:sp>
        <p:nvSpPr>
          <p:cNvPr id="20" name="object 14"/>
          <p:cNvSpPr txBox="1"/>
          <p:nvPr/>
        </p:nvSpPr>
        <p:spPr>
          <a:xfrm>
            <a:off x="6215062" y="4870415"/>
            <a:ext cx="2395538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1400" dirty="0" err="1" smtClean="0">
                <a:latin typeface="맑은 고딕"/>
                <a:cs typeface="맑은 고딕"/>
              </a:rPr>
              <a:t>Rental&amp;Price</a:t>
            </a:r>
            <a:endParaRPr sz="1400" dirty="0">
              <a:latin typeface="맑은 고딕"/>
              <a:cs typeface="맑은 고딕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 flipV="1">
            <a:off x="1457325" y="569598"/>
            <a:ext cx="9753602" cy="125089"/>
            <a:chOff x="1457325" y="533400"/>
            <a:chExt cx="8153400" cy="1333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57325" y="533400"/>
              <a:ext cx="8153400" cy="13335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476375" y="552450"/>
              <a:ext cx="8058150" cy="38100"/>
            </a:xfrm>
            <a:custGeom>
              <a:avLst/>
              <a:gdLst/>
              <a:ahLst/>
              <a:cxnLst/>
              <a:rect l="l" t="t" r="r" b="b"/>
              <a:pathLst>
                <a:path w="8058150" h="38100">
                  <a:moveTo>
                    <a:pt x="8058023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8058023" y="38100"/>
                  </a:lnTo>
                  <a:lnTo>
                    <a:pt x="8058023" y="0"/>
                  </a:lnTo>
                  <a:close/>
                </a:path>
              </a:pathLst>
            </a:custGeom>
            <a:solidFill>
              <a:srgbClr val="52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188833" y="4286884"/>
            <a:ext cx="334384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1400" b="1" dirty="0">
                <a:latin typeface="맑은 고딕"/>
                <a:cs typeface="맑은 고딕"/>
              </a:rPr>
              <a:t>을지로</a:t>
            </a:r>
            <a:r>
              <a:rPr sz="1400" b="1" spc="10" dirty="0">
                <a:latin typeface="맑은 고딕"/>
                <a:cs typeface="맑은 고딕"/>
              </a:rPr>
              <a:t>3</a:t>
            </a:r>
            <a:r>
              <a:rPr sz="1400" b="1" dirty="0">
                <a:latin typeface="맑은 고딕"/>
                <a:cs typeface="맑은 고딕"/>
              </a:rPr>
              <a:t>가역</a:t>
            </a:r>
            <a:r>
              <a:rPr sz="1400" b="1" spc="5" dirty="0">
                <a:latin typeface="맑은 고딕"/>
                <a:cs typeface="맑은 고딕"/>
              </a:rPr>
              <a:t>(</a:t>
            </a:r>
            <a:r>
              <a:rPr sz="1400" b="1" spc="10" dirty="0">
                <a:latin typeface="맑은 고딕"/>
                <a:cs typeface="맑은 고딕"/>
              </a:rPr>
              <a:t>2</a:t>
            </a:r>
            <a:r>
              <a:rPr sz="1400" b="1" dirty="0">
                <a:latin typeface="맑은 고딕"/>
                <a:cs typeface="맑은 고딕"/>
              </a:rPr>
              <a:t>호선</a:t>
            </a:r>
            <a:r>
              <a:rPr sz="1400" b="1" spc="-10" dirty="0">
                <a:latin typeface="맑은 고딕"/>
                <a:cs typeface="맑은 고딕"/>
              </a:rPr>
              <a:t>&amp;</a:t>
            </a:r>
            <a:r>
              <a:rPr sz="1400" b="1" spc="10" dirty="0">
                <a:latin typeface="맑은 고딕"/>
                <a:cs typeface="맑은 고딕"/>
              </a:rPr>
              <a:t>3</a:t>
            </a:r>
            <a:r>
              <a:rPr sz="1400" b="1" dirty="0">
                <a:latin typeface="맑은 고딕"/>
                <a:cs typeface="맑은 고딕"/>
              </a:rPr>
              <a:t>호</a:t>
            </a:r>
            <a:r>
              <a:rPr sz="1400" b="1" spc="-5" dirty="0">
                <a:latin typeface="맑은 고딕"/>
                <a:cs typeface="맑은 고딕"/>
              </a:rPr>
              <a:t>선</a:t>
            </a:r>
            <a:r>
              <a:rPr sz="1400" b="1" dirty="0">
                <a:latin typeface="맑은 고딕"/>
                <a:cs typeface="맑은 고딕"/>
              </a:rPr>
              <a:t>)</a:t>
            </a:r>
            <a:r>
              <a:rPr sz="1400" b="1" spc="-114" dirty="0">
                <a:latin typeface="맑은 고딕"/>
                <a:cs typeface="맑은 고딕"/>
              </a:rPr>
              <a:t> </a:t>
            </a:r>
            <a:r>
              <a:rPr sz="1400" b="1" dirty="0">
                <a:latin typeface="맑은 고딕"/>
                <a:cs typeface="맑은 고딕"/>
              </a:rPr>
              <a:t>초</a:t>
            </a:r>
            <a:r>
              <a:rPr sz="1400" b="1" spc="-45" dirty="0">
                <a:latin typeface="맑은 고딕"/>
                <a:cs typeface="맑은 고딕"/>
              </a:rPr>
              <a:t> </a:t>
            </a:r>
            <a:r>
              <a:rPr sz="1400" b="1" dirty="0">
                <a:latin typeface="맑은 고딕"/>
                <a:cs typeface="맑은 고딕"/>
              </a:rPr>
              <a:t>역세권</a:t>
            </a: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900" y="138270"/>
            <a:ext cx="1514686" cy="409632"/>
          </a:xfrm>
          <a:prstGeom prst="rect">
            <a:avLst/>
          </a:prstGeom>
        </p:spPr>
      </p:pic>
      <p:sp>
        <p:nvSpPr>
          <p:cNvPr id="20" name="object 17"/>
          <p:cNvSpPr txBox="1">
            <a:spLocks/>
          </p:cNvSpPr>
          <p:nvPr/>
        </p:nvSpPr>
        <p:spPr>
          <a:xfrm>
            <a:off x="2057400" y="151629"/>
            <a:ext cx="4194810" cy="32444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latinLnBrk="0">
              <a:spcBef>
                <a:spcPts val="130"/>
              </a:spcBef>
            </a:pPr>
            <a:r>
              <a:rPr lang="ko-KR" altLang="en-US" sz="2000" kern="0" spc="25" dirty="0" smtClean="0">
                <a:solidFill>
                  <a:sysClr val="windowText" lastClr="000000"/>
                </a:solidFill>
                <a:latin typeface="HY견고딕"/>
                <a:cs typeface="HY견고딕"/>
              </a:rPr>
              <a:t>위치 및 지하철역과의 거리</a:t>
            </a:r>
            <a:endParaRPr lang="ko-KR" altLang="en-US" sz="2000" kern="0" dirty="0">
              <a:solidFill>
                <a:sysClr val="windowText" lastClr="000000"/>
              </a:solidFill>
              <a:latin typeface="HY견고딕"/>
              <a:cs typeface="HY견고딕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175" y="788208"/>
            <a:ext cx="8582792" cy="5924209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6393348" y="2743200"/>
            <a:ext cx="4262504" cy="629210"/>
            <a:chOff x="4848225" y="3270185"/>
            <a:chExt cx="5444372" cy="1139890"/>
          </a:xfrm>
        </p:grpSpPr>
        <p:sp>
          <p:nvSpPr>
            <p:cNvPr id="13" name="object 13"/>
            <p:cNvSpPr/>
            <p:nvPr/>
          </p:nvSpPr>
          <p:spPr>
            <a:xfrm>
              <a:off x="4848225" y="3438525"/>
              <a:ext cx="1790700" cy="971550"/>
            </a:xfrm>
            <a:custGeom>
              <a:avLst/>
              <a:gdLst/>
              <a:ahLst/>
              <a:cxnLst/>
              <a:rect l="l" t="t" r="r" b="b"/>
              <a:pathLst>
                <a:path w="1790700" h="971550">
                  <a:moveTo>
                    <a:pt x="0" y="734060"/>
                  </a:moveTo>
                  <a:lnTo>
                    <a:pt x="5207" y="686307"/>
                  </a:lnTo>
                  <a:lnTo>
                    <a:pt x="20192" y="641731"/>
                  </a:lnTo>
                  <a:lnTo>
                    <a:pt x="43814" y="601472"/>
                  </a:lnTo>
                  <a:lnTo>
                    <a:pt x="75057" y="566419"/>
                  </a:lnTo>
                  <a:lnTo>
                    <a:pt x="113029" y="537463"/>
                  </a:lnTo>
                  <a:lnTo>
                    <a:pt x="156590" y="515619"/>
                  </a:lnTo>
                  <a:lnTo>
                    <a:pt x="204724" y="501776"/>
                  </a:lnTo>
                  <a:lnTo>
                    <a:pt x="256286" y="497077"/>
                  </a:lnTo>
                  <a:lnTo>
                    <a:pt x="307975" y="501776"/>
                  </a:lnTo>
                  <a:lnTo>
                    <a:pt x="356108" y="515619"/>
                  </a:lnTo>
                  <a:lnTo>
                    <a:pt x="399541" y="537463"/>
                  </a:lnTo>
                  <a:lnTo>
                    <a:pt x="437514" y="566419"/>
                  </a:lnTo>
                  <a:lnTo>
                    <a:pt x="468884" y="601472"/>
                  </a:lnTo>
                  <a:lnTo>
                    <a:pt x="492505" y="641731"/>
                  </a:lnTo>
                  <a:lnTo>
                    <a:pt x="507364" y="686307"/>
                  </a:lnTo>
                  <a:lnTo>
                    <a:pt x="512572" y="734060"/>
                  </a:lnTo>
                  <a:lnTo>
                    <a:pt x="507364" y="781812"/>
                  </a:lnTo>
                  <a:lnTo>
                    <a:pt x="492505" y="826262"/>
                  </a:lnTo>
                  <a:lnTo>
                    <a:pt x="468884" y="866520"/>
                  </a:lnTo>
                  <a:lnTo>
                    <a:pt x="437514" y="901573"/>
                  </a:lnTo>
                  <a:lnTo>
                    <a:pt x="399541" y="930529"/>
                  </a:lnTo>
                  <a:lnTo>
                    <a:pt x="356108" y="952373"/>
                  </a:lnTo>
                  <a:lnTo>
                    <a:pt x="307975" y="966216"/>
                  </a:lnTo>
                  <a:lnTo>
                    <a:pt x="256286" y="971042"/>
                  </a:lnTo>
                  <a:lnTo>
                    <a:pt x="204724" y="966216"/>
                  </a:lnTo>
                  <a:lnTo>
                    <a:pt x="156590" y="952373"/>
                  </a:lnTo>
                  <a:lnTo>
                    <a:pt x="113029" y="930529"/>
                  </a:lnTo>
                  <a:lnTo>
                    <a:pt x="75057" y="901573"/>
                  </a:lnTo>
                  <a:lnTo>
                    <a:pt x="43814" y="866520"/>
                  </a:lnTo>
                  <a:lnTo>
                    <a:pt x="20192" y="826262"/>
                  </a:lnTo>
                  <a:lnTo>
                    <a:pt x="5207" y="781812"/>
                  </a:lnTo>
                  <a:lnTo>
                    <a:pt x="0" y="734060"/>
                  </a:lnTo>
                  <a:close/>
                </a:path>
                <a:path w="1790700" h="971550">
                  <a:moveTo>
                    <a:pt x="480567" y="555625"/>
                  </a:moveTo>
                  <a:lnTo>
                    <a:pt x="1790700" y="0"/>
                  </a:lnTo>
                </a:path>
              </a:pathLst>
            </a:custGeom>
            <a:ln w="38100">
              <a:solidFill>
                <a:srgbClr val="FF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638925" y="3281033"/>
              <a:ext cx="3085220" cy="407533"/>
            </a:xfrm>
            <a:custGeom>
              <a:avLst/>
              <a:gdLst/>
              <a:ahLst/>
              <a:cxnLst/>
              <a:rect l="l" t="t" r="r" b="b"/>
              <a:pathLst>
                <a:path w="3114675" h="714375">
                  <a:moveTo>
                    <a:pt x="2994786" y="0"/>
                  </a:moveTo>
                  <a:lnTo>
                    <a:pt x="119506" y="0"/>
                  </a:lnTo>
                  <a:lnTo>
                    <a:pt x="73025" y="9398"/>
                  </a:lnTo>
                  <a:lnTo>
                    <a:pt x="35051" y="34925"/>
                  </a:lnTo>
                  <a:lnTo>
                    <a:pt x="9398" y="72643"/>
                  </a:lnTo>
                  <a:lnTo>
                    <a:pt x="0" y="118999"/>
                  </a:lnTo>
                  <a:lnTo>
                    <a:pt x="0" y="594994"/>
                  </a:lnTo>
                  <a:lnTo>
                    <a:pt x="9398" y="641350"/>
                  </a:lnTo>
                  <a:lnTo>
                    <a:pt x="35051" y="679069"/>
                  </a:lnTo>
                  <a:lnTo>
                    <a:pt x="73025" y="704595"/>
                  </a:lnTo>
                  <a:lnTo>
                    <a:pt x="119506" y="713994"/>
                  </a:lnTo>
                  <a:lnTo>
                    <a:pt x="2994786" y="713994"/>
                  </a:lnTo>
                  <a:lnTo>
                    <a:pt x="3041269" y="704595"/>
                  </a:lnTo>
                  <a:lnTo>
                    <a:pt x="3079242" y="679069"/>
                  </a:lnTo>
                  <a:lnTo>
                    <a:pt x="3104896" y="641350"/>
                  </a:lnTo>
                  <a:lnTo>
                    <a:pt x="3114294" y="594994"/>
                  </a:lnTo>
                  <a:lnTo>
                    <a:pt x="3114294" y="118999"/>
                  </a:lnTo>
                  <a:lnTo>
                    <a:pt x="3104896" y="72643"/>
                  </a:lnTo>
                  <a:lnTo>
                    <a:pt x="3079242" y="34925"/>
                  </a:lnTo>
                  <a:lnTo>
                    <a:pt x="3041269" y="9398"/>
                  </a:lnTo>
                  <a:lnTo>
                    <a:pt x="29947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r>
                <a:rPr lang="ko-KR" altLang="en-US" sz="1200" dirty="0" err="1" smtClean="0"/>
                <a:t>천호역</a:t>
              </a:r>
              <a:r>
                <a:rPr lang="en-US" altLang="ko-KR" sz="1200" dirty="0" smtClean="0"/>
                <a:t>(700m)~</a:t>
              </a:r>
              <a:r>
                <a:rPr lang="ko-KR" altLang="en-US" sz="1200" dirty="0" err="1" smtClean="0"/>
                <a:t>암사역</a:t>
              </a:r>
              <a:r>
                <a:rPr lang="en-US" altLang="ko-KR" sz="1200" dirty="0" smtClean="0"/>
                <a:t>(500m</a:t>
              </a:r>
              <a:r>
                <a:rPr lang="en-US" altLang="ko-KR" sz="1200" dirty="0" smtClean="0"/>
                <a:t>)</a:t>
              </a:r>
              <a:r>
                <a:rPr lang="ko-KR" altLang="en-US" sz="1200" dirty="0" smtClean="0"/>
                <a:t>대로변</a:t>
              </a:r>
              <a:endParaRPr sz="1200"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6665542" y="3270185"/>
              <a:ext cx="3627055" cy="714375"/>
            </a:xfrm>
            <a:custGeom>
              <a:avLst/>
              <a:gdLst/>
              <a:ahLst/>
              <a:cxnLst/>
              <a:rect l="l" t="t" r="r" b="b"/>
              <a:pathLst>
                <a:path w="3114675" h="714375">
                  <a:moveTo>
                    <a:pt x="0" y="118999"/>
                  </a:moveTo>
                  <a:lnTo>
                    <a:pt x="9271" y="72643"/>
                  </a:lnTo>
                  <a:lnTo>
                    <a:pt x="34925" y="34798"/>
                  </a:lnTo>
                  <a:lnTo>
                    <a:pt x="72898" y="9271"/>
                  </a:lnTo>
                  <a:lnTo>
                    <a:pt x="119379" y="0"/>
                  </a:lnTo>
                  <a:lnTo>
                    <a:pt x="2994787" y="0"/>
                  </a:lnTo>
                  <a:lnTo>
                    <a:pt x="3041269" y="9271"/>
                  </a:lnTo>
                  <a:lnTo>
                    <a:pt x="3079242" y="34798"/>
                  </a:lnTo>
                  <a:lnTo>
                    <a:pt x="3104896" y="72643"/>
                  </a:lnTo>
                  <a:lnTo>
                    <a:pt x="3114294" y="118999"/>
                  </a:lnTo>
                  <a:lnTo>
                    <a:pt x="3114294" y="594994"/>
                  </a:lnTo>
                  <a:lnTo>
                    <a:pt x="3104896" y="641223"/>
                  </a:lnTo>
                  <a:lnTo>
                    <a:pt x="3079242" y="679069"/>
                  </a:lnTo>
                  <a:lnTo>
                    <a:pt x="3041269" y="704596"/>
                  </a:lnTo>
                  <a:lnTo>
                    <a:pt x="2994787" y="713994"/>
                  </a:lnTo>
                  <a:lnTo>
                    <a:pt x="119379" y="713994"/>
                  </a:lnTo>
                  <a:lnTo>
                    <a:pt x="72898" y="704596"/>
                  </a:lnTo>
                  <a:lnTo>
                    <a:pt x="34925" y="679069"/>
                  </a:lnTo>
                  <a:lnTo>
                    <a:pt x="9271" y="641223"/>
                  </a:lnTo>
                  <a:lnTo>
                    <a:pt x="0" y="594994"/>
                  </a:lnTo>
                  <a:lnTo>
                    <a:pt x="0" y="118999"/>
                  </a:lnTo>
                  <a:close/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2061591" y="137477"/>
            <a:ext cx="8068817" cy="369332"/>
          </a:xfrm>
        </p:spPr>
        <p:txBody>
          <a:bodyPr/>
          <a:lstStyle/>
          <a:p>
            <a:r>
              <a:rPr lang="ko-KR" altLang="en-US" dirty="0" smtClean="0"/>
              <a:t>   토지이용계획 및 지적도</a:t>
            </a:r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97177"/>
            <a:ext cx="1514686" cy="409632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342" y="685800"/>
            <a:ext cx="8019971" cy="5990123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643" y="3204060"/>
            <a:ext cx="3311913" cy="34718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61591" y="137477"/>
            <a:ext cx="8068817" cy="369332"/>
          </a:xfrm>
        </p:spPr>
        <p:txBody>
          <a:bodyPr/>
          <a:lstStyle/>
          <a:p>
            <a:r>
              <a:rPr lang="ko-KR" altLang="en-US" dirty="0" smtClean="0"/>
              <a:t>투자포인트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828800" y="1066800"/>
            <a:ext cx="9753598" cy="2769989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◎</a:t>
            </a:r>
            <a:r>
              <a:rPr lang="ko-KR" altLang="en-US" dirty="0" err="1" smtClean="0">
                <a:solidFill>
                  <a:schemeClr val="tx1"/>
                </a:solidFill>
              </a:rPr>
              <a:t>환승역세권</a:t>
            </a:r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ko-KR" altLang="en-US" dirty="0" err="1" smtClean="0">
                <a:solidFill>
                  <a:schemeClr val="tx1"/>
                </a:solidFill>
              </a:rPr>
              <a:t>천호역과</a:t>
            </a:r>
            <a:r>
              <a:rPr lang="ko-KR" altLang="en-US" dirty="0" smtClean="0">
                <a:solidFill>
                  <a:schemeClr val="tx1"/>
                </a:solidFill>
              </a:rPr>
              <a:t>  </a:t>
            </a:r>
            <a:r>
              <a:rPr lang="en-US" altLang="ko-KR" dirty="0" smtClean="0">
                <a:solidFill>
                  <a:schemeClr val="tx1"/>
                </a:solidFill>
              </a:rPr>
              <a:t>8</a:t>
            </a:r>
            <a:r>
              <a:rPr lang="ko-KR" altLang="en-US" dirty="0" smtClean="0">
                <a:solidFill>
                  <a:schemeClr val="tx1"/>
                </a:solidFill>
              </a:rPr>
              <a:t>호선연장선 </a:t>
            </a:r>
            <a:r>
              <a:rPr lang="ko-KR" altLang="en-US" dirty="0" err="1" smtClean="0">
                <a:solidFill>
                  <a:schemeClr val="tx1"/>
                </a:solidFill>
              </a:rPr>
              <a:t>암사역</a:t>
            </a:r>
            <a:r>
              <a:rPr lang="ko-KR" altLang="en-US" dirty="0" smtClean="0">
                <a:solidFill>
                  <a:schemeClr val="tx1"/>
                </a:solidFill>
              </a:rPr>
              <a:t> 대로변에 위치</a:t>
            </a:r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◎</a:t>
            </a:r>
            <a:r>
              <a:rPr lang="en-US" altLang="ko-KR" dirty="0" smtClean="0">
                <a:solidFill>
                  <a:schemeClr val="tx1"/>
                </a:solidFill>
              </a:rPr>
              <a:t>8</a:t>
            </a:r>
            <a:r>
              <a:rPr lang="ko-KR" altLang="en-US" dirty="0" smtClean="0">
                <a:solidFill>
                  <a:schemeClr val="tx1"/>
                </a:solidFill>
              </a:rPr>
              <a:t>호선 연장선 완공</a:t>
            </a:r>
            <a:r>
              <a:rPr lang="en-US" altLang="ko-KR" dirty="0" smtClean="0">
                <a:solidFill>
                  <a:schemeClr val="tx1"/>
                </a:solidFill>
              </a:rPr>
              <a:t>(2023</a:t>
            </a:r>
            <a:r>
              <a:rPr lang="ko-KR" altLang="en-US" dirty="0" err="1" smtClean="0">
                <a:solidFill>
                  <a:schemeClr val="tx1"/>
                </a:solidFill>
              </a:rPr>
              <a:t>년예정</a:t>
            </a:r>
            <a:r>
              <a:rPr lang="en-US" altLang="ko-KR" dirty="0" smtClean="0">
                <a:solidFill>
                  <a:schemeClr val="tx1"/>
                </a:solidFill>
              </a:rPr>
              <a:t>)</a:t>
            </a:r>
            <a:r>
              <a:rPr lang="ko-KR" altLang="en-US" dirty="0" smtClean="0">
                <a:solidFill>
                  <a:schemeClr val="tx1"/>
                </a:solidFill>
              </a:rPr>
              <a:t>후 인근지역 유동인구 증가 기대</a:t>
            </a:r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◎</a:t>
            </a:r>
            <a:r>
              <a:rPr lang="en-US" altLang="ko-KR" dirty="0" smtClean="0">
                <a:solidFill>
                  <a:schemeClr val="tx1"/>
                </a:solidFill>
              </a:rPr>
              <a:t>30mX20m </a:t>
            </a:r>
            <a:r>
              <a:rPr lang="ko-KR" altLang="en-US" dirty="0" err="1" smtClean="0">
                <a:solidFill>
                  <a:schemeClr val="tx1"/>
                </a:solidFill>
              </a:rPr>
              <a:t>도로접한</a:t>
            </a:r>
            <a:r>
              <a:rPr lang="ko-KR" altLang="en-US" dirty="0" smtClean="0">
                <a:solidFill>
                  <a:schemeClr val="tx1"/>
                </a:solidFill>
              </a:rPr>
              <a:t> 건물로 병원</a:t>
            </a:r>
            <a:r>
              <a:rPr lang="en-US" altLang="ko-KR" dirty="0" smtClean="0">
                <a:solidFill>
                  <a:schemeClr val="tx1"/>
                </a:solidFill>
              </a:rPr>
              <a:t>, </a:t>
            </a:r>
            <a:r>
              <a:rPr lang="ko-KR" altLang="en-US" dirty="0" err="1" smtClean="0">
                <a:solidFill>
                  <a:schemeClr val="tx1"/>
                </a:solidFill>
              </a:rPr>
              <a:t>사옥등</a:t>
            </a:r>
            <a:r>
              <a:rPr lang="ko-KR" altLang="en-US" dirty="0" smtClean="0">
                <a:solidFill>
                  <a:schemeClr val="tx1"/>
                </a:solidFill>
              </a:rPr>
              <a:t>  노출도 및 </a:t>
            </a:r>
            <a:r>
              <a:rPr lang="ko-KR" altLang="en-US" dirty="0" err="1" smtClean="0">
                <a:solidFill>
                  <a:schemeClr val="tx1"/>
                </a:solidFill>
              </a:rPr>
              <a:t>접근성</a:t>
            </a:r>
            <a:r>
              <a:rPr lang="ko-KR" altLang="en-US" dirty="0" smtClean="0">
                <a:solidFill>
                  <a:schemeClr val="tx1"/>
                </a:solidFill>
              </a:rPr>
              <a:t> 우수</a:t>
            </a:r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◎</a:t>
            </a:r>
            <a:r>
              <a:rPr lang="ko-KR" altLang="en-US" dirty="0" smtClean="0">
                <a:solidFill>
                  <a:schemeClr val="tx1"/>
                </a:solidFill>
              </a:rPr>
              <a:t>현임차인 </a:t>
            </a:r>
            <a:r>
              <a:rPr lang="ko-KR" altLang="en-US" dirty="0" err="1" smtClean="0">
                <a:solidFill>
                  <a:schemeClr val="tx1"/>
                </a:solidFill>
              </a:rPr>
              <a:t>명도협의완료된</a:t>
            </a:r>
            <a:r>
              <a:rPr lang="ko-KR" altLang="en-US" dirty="0" smtClean="0">
                <a:solidFill>
                  <a:schemeClr val="tx1"/>
                </a:solidFill>
              </a:rPr>
              <a:t> 상태로 인근 천호정비구역  개발을 비롯 주변 </a:t>
            </a:r>
            <a:r>
              <a:rPr lang="ko-KR" altLang="en-US" dirty="0" err="1" smtClean="0">
                <a:solidFill>
                  <a:schemeClr val="tx1"/>
                </a:solidFill>
              </a:rPr>
              <a:t>노후블럭이</a:t>
            </a:r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>
              <a:solidFill>
                <a:schemeClr val="tx1"/>
              </a:solidFill>
            </a:endParaRPr>
          </a:p>
          <a:p>
            <a:r>
              <a:rPr lang="ko-KR" altLang="en-US" dirty="0">
                <a:solidFill>
                  <a:schemeClr val="tx1"/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  </a:t>
            </a:r>
            <a:r>
              <a:rPr lang="ko-KR" altLang="en-US" dirty="0" smtClean="0">
                <a:solidFill>
                  <a:schemeClr val="tx1"/>
                </a:solidFill>
              </a:rPr>
              <a:t>개발중인 지역으로 향후 상권이 더욱 확장되어 임차료상승 예상되는 매물로서 추천</a:t>
            </a:r>
            <a:r>
              <a:rPr lang="en-US" altLang="ko-KR" dirty="0" smtClean="0">
                <a:solidFill>
                  <a:schemeClr val="tx1"/>
                </a:solidFill>
              </a:rPr>
              <a:t>. </a:t>
            </a:r>
          </a:p>
          <a:p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88939"/>
            <a:ext cx="1514686" cy="40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01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</TotalTime>
  <Words>217</Words>
  <Application>Microsoft Office PowerPoint</Application>
  <PresentationFormat>와이드스크린</PresentationFormat>
  <Paragraphs>54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10" baseType="lpstr">
      <vt:lpstr>HY견고딕</vt:lpstr>
      <vt:lpstr>HY목각파임B</vt:lpstr>
      <vt:lpstr>맑은 고딕</vt:lpstr>
      <vt:lpstr>Arial</vt:lpstr>
      <vt:lpstr>Calibri</vt:lpstr>
      <vt:lpstr>Office Theme</vt:lpstr>
      <vt:lpstr>천호동 대로변 신축용 빌딩</vt:lpstr>
      <vt:lpstr>PowerPoint 프레젠테이션</vt:lpstr>
      <vt:lpstr>   토지이용계획 및 지적도</vt:lpstr>
      <vt:lpstr>투자포인트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cp:lastModifiedBy>USER</cp:lastModifiedBy>
  <cp:revision>16</cp:revision>
  <dcterms:created xsi:type="dcterms:W3CDTF">2022-01-27T06:22:33Z</dcterms:created>
  <dcterms:modified xsi:type="dcterms:W3CDTF">2022-02-04T00:27:54Z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2022-01-27T00:00:00Z</vt:filetime>
  </property>
  <property fmtid="{D5CDD505-2E9C-101B-9397-08002B2CF9AE}" pid="3" name="LastSaved">
    <vt:filetime>2022-01-27T00:00:00Z</vt:filetime>
  </property>
</Properties>
</file>